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819" r:id="rId4"/>
  </p:sldMasterIdLst>
  <p:notesMasterIdLst>
    <p:notesMasterId r:id="rId7"/>
  </p:notesMasterIdLst>
  <p:handoutMasterIdLst>
    <p:handoutMasterId r:id="rId8"/>
  </p:handoutMasterIdLst>
  <p:sldIdLst>
    <p:sldId id="260" r:id="rId5"/>
    <p:sldId id="261" r:id="rId6"/>
  </p:sldIdLst>
  <p:sldSz cx="10620375" cy="792003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4552" autoAdjust="0"/>
  </p:normalViewPr>
  <p:slideViewPr>
    <p:cSldViewPr snapToGrid="0">
      <p:cViewPr>
        <p:scale>
          <a:sx n="125" d="100"/>
          <a:sy n="125" d="100"/>
        </p:scale>
        <p:origin x="1020" y="-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FD0A943-8854-41FE-9350-782EED0BAE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0E7D37-411C-4767-8156-64A8C5630F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492CA-EB90-4B32-9D53-36FFCCDC7DC8}" type="datetime1">
              <a:rPr lang="it-IT" smtClean="0"/>
              <a:t>02/07/2026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5B7AC7-D7BE-4807-BB00-3B730B5F98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71A5ADD-BD74-4947-B733-39F1B4AE25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EF5D0-4AC6-4174-82C4-1BE06310F0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69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7DBA2-7178-43F9-8642-2E381C72FC7F}" type="datetime1">
              <a:rPr lang="it-IT" smtClean="0"/>
              <a:pPr/>
              <a:t>02/07/2026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1241425"/>
            <a:ext cx="44926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dirty="0"/>
              <a:t>Modificare gli stili del testo dello schema</a:t>
            </a:r>
          </a:p>
          <a:p>
            <a:pPr lvl="1"/>
            <a:r>
              <a:rPr lang="it-IT" noProof="0" dirty="0"/>
              <a:t>Secondo livello</a:t>
            </a:r>
          </a:p>
          <a:p>
            <a:pPr lvl="2"/>
            <a:r>
              <a:rPr lang="it-IT" noProof="0" dirty="0"/>
              <a:t>Terzo livello</a:t>
            </a:r>
          </a:p>
          <a:p>
            <a:pPr lvl="3"/>
            <a:r>
              <a:rPr lang="it-IT" noProof="0" dirty="0"/>
              <a:t>Quarto livello</a:t>
            </a:r>
          </a:p>
          <a:p>
            <a:pPr lvl="4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A5E98-1C47-4AFA-A4FD-7BFFEDBF1B91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882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52525" y="1241425"/>
            <a:ext cx="4492625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A5E98-1C47-4AFA-A4FD-7BFFEDBF1B9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32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27548" y="1296173"/>
            <a:ext cx="7965281" cy="2757347"/>
          </a:xfrm>
        </p:spPr>
        <p:txBody>
          <a:bodyPr anchor="b"/>
          <a:lstStyle>
            <a:lvl1pPr algn="ctr">
              <a:defRPr sz="5227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27548" y="4159855"/>
            <a:ext cx="7965281" cy="1912175"/>
          </a:xfrm>
        </p:spPr>
        <p:txBody>
          <a:bodyPr/>
          <a:lstStyle>
            <a:lvl1pPr marL="0" indent="0" algn="ctr">
              <a:buNone/>
              <a:defRPr sz="2091"/>
            </a:lvl1pPr>
            <a:lvl2pPr marL="398267" indent="0" algn="ctr">
              <a:buNone/>
              <a:defRPr sz="1742"/>
            </a:lvl2pPr>
            <a:lvl3pPr marL="796534" indent="0" algn="ctr">
              <a:buNone/>
              <a:defRPr sz="1568"/>
            </a:lvl3pPr>
            <a:lvl4pPr marL="1194801" indent="0" algn="ctr">
              <a:buNone/>
              <a:defRPr sz="1394"/>
            </a:lvl4pPr>
            <a:lvl5pPr marL="1593068" indent="0" algn="ctr">
              <a:buNone/>
              <a:defRPr sz="1394"/>
            </a:lvl5pPr>
            <a:lvl6pPr marL="1991335" indent="0" algn="ctr">
              <a:buNone/>
              <a:defRPr sz="1394"/>
            </a:lvl6pPr>
            <a:lvl7pPr marL="2389602" indent="0" algn="ctr">
              <a:buNone/>
              <a:defRPr sz="1394"/>
            </a:lvl7pPr>
            <a:lvl8pPr marL="2787868" indent="0" algn="ctr">
              <a:buNone/>
              <a:defRPr sz="1394"/>
            </a:lvl8pPr>
            <a:lvl9pPr marL="3186135" indent="0" algn="ctr">
              <a:buNone/>
              <a:defRPr sz="1394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C943606-45E6-4C45-8038-A2DA902541A4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4136337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7E58D73-D18C-4297-9536-6EADDE9F2CCA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06783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600206" y="421670"/>
            <a:ext cx="2290018" cy="671186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30151" y="421670"/>
            <a:ext cx="6737300" cy="6711866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890B913-50F2-4836-8DC7-A1699E16CE9F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2105538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3CDF8B2-E435-4C7F-BC8A-307EC0A74ED9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339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4621" y="1974513"/>
            <a:ext cx="9160073" cy="3294515"/>
          </a:xfrm>
        </p:spPr>
        <p:txBody>
          <a:bodyPr anchor="b"/>
          <a:lstStyle>
            <a:lvl1pPr>
              <a:defRPr sz="5227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4621" y="5300196"/>
            <a:ext cx="9160073" cy="1732507"/>
          </a:xfrm>
        </p:spPr>
        <p:txBody>
          <a:bodyPr/>
          <a:lstStyle>
            <a:lvl1pPr marL="0" indent="0">
              <a:buNone/>
              <a:defRPr sz="2091">
                <a:solidFill>
                  <a:schemeClr val="tx1">
                    <a:tint val="75000"/>
                  </a:schemeClr>
                </a:solidFill>
              </a:defRPr>
            </a:lvl1pPr>
            <a:lvl2pPr marL="398267" indent="0">
              <a:buNone/>
              <a:defRPr sz="1742">
                <a:solidFill>
                  <a:schemeClr val="tx1">
                    <a:tint val="75000"/>
                  </a:schemeClr>
                </a:solidFill>
              </a:defRPr>
            </a:lvl2pPr>
            <a:lvl3pPr marL="796534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194801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4pPr>
            <a:lvl5pPr marL="1593068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5pPr>
            <a:lvl6pPr marL="1991335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6pPr>
            <a:lvl7pPr marL="2389602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7pPr>
            <a:lvl8pPr marL="2787868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8pPr>
            <a:lvl9pPr marL="3186135" indent="0">
              <a:buNone/>
              <a:defRPr sz="13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735BAB8-C0CB-4C0F-99A6-F8D6619DB675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3208764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30153" y="2108344"/>
            <a:ext cx="4513659" cy="502519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376566" y="2108344"/>
            <a:ext cx="4513659" cy="502519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4015A58-97CE-4428-AAB1-BE8CAEBC4F77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2498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1536" y="421671"/>
            <a:ext cx="9160073" cy="1530842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31535" y="1941510"/>
            <a:ext cx="4492916" cy="951504"/>
          </a:xfrm>
        </p:spPr>
        <p:txBody>
          <a:bodyPr anchor="b"/>
          <a:lstStyle>
            <a:lvl1pPr marL="0" indent="0">
              <a:buNone/>
              <a:defRPr sz="2091" b="1"/>
            </a:lvl1pPr>
            <a:lvl2pPr marL="398267" indent="0">
              <a:buNone/>
              <a:defRPr sz="1742" b="1"/>
            </a:lvl2pPr>
            <a:lvl3pPr marL="796534" indent="0">
              <a:buNone/>
              <a:defRPr sz="1568" b="1"/>
            </a:lvl3pPr>
            <a:lvl4pPr marL="1194801" indent="0">
              <a:buNone/>
              <a:defRPr sz="1394" b="1"/>
            </a:lvl4pPr>
            <a:lvl5pPr marL="1593068" indent="0">
              <a:buNone/>
              <a:defRPr sz="1394" b="1"/>
            </a:lvl5pPr>
            <a:lvl6pPr marL="1991335" indent="0">
              <a:buNone/>
              <a:defRPr sz="1394" b="1"/>
            </a:lvl6pPr>
            <a:lvl7pPr marL="2389602" indent="0">
              <a:buNone/>
              <a:defRPr sz="1394" b="1"/>
            </a:lvl7pPr>
            <a:lvl8pPr marL="2787868" indent="0">
              <a:buNone/>
              <a:defRPr sz="1394" b="1"/>
            </a:lvl8pPr>
            <a:lvl9pPr marL="3186135" indent="0">
              <a:buNone/>
              <a:defRPr sz="139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31535" y="2893013"/>
            <a:ext cx="4492916" cy="42551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376566" y="1941510"/>
            <a:ext cx="4515043" cy="951504"/>
          </a:xfrm>
        </p:spPr>
        <p:txBody>
          <a:bodyPr anchor="b"/>
          <a:lstStyle>
            <a:lvl1pPr marL="0" indent="0">
              <a:buNone/>
              <a:defRPr sz="2091" b="1"/>
            </a:lvl1pPr>
            <a:lvl2pPr marL="398267" indent="0">
              <a:buNone/>
              <a:defRPr sz="1742" b="1"/>
            </a:lvl2pPr>
            <a:lvl3pPr marL="796534" indent="0">
              <a:buNone/>
              <a:defRPr sz="1568" b="1"/>
            </a:lvl3pPr>
            <a:lvl4pPr marL="1194801" indent="0">
              <a:buNone/>
              <a:defRPr sz="1394" b="1"/>
            </a:lvl4pPr>
            <a:lvl5pPr marL="1593068" indent="0">
              <a:buNone/>
              <a:defRPr sz="1394" b="1"/>
            </a:lvl5pPr>
            <a:lvl6pPr marL="1991335" indent="0">
              <a:buNone/>
              <a:defRPr sz="1394" b="1"/>
            </a:lvl6pPr>
            <a:lvl7pPr marL="2389602" indent="0">
              <a:buNone/>
              <a:defRPr sz="1394" b="1"/>
            </a:lvl7pPr>
            <a:lvl8pPr marL="2787868" indent="0">
              <a:buNone/>
              <a:defRPr sz="1394" b="1"/>
            </a:lvl8pPr>
            <a:lvl9pPr marL="3186135" indent="0">
              <a:buNone/>
              <a:defRPr sz="139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376566" y="2893013"/>
            <a:ext cx="4515043" cy="42551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6AE3453-58AD-42B2-875B-B61D3DC17F28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802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A69774C-E933-4AE8-9806-09F50AACD790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3147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890B913-50F2-4836-8DC7-A1699E16CE9F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9138981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1535" y="528002"/>
            <a:ext cx="3425348" cy="1848009"/>
          </a:xfrm>
        </p:spPr>
        <p:txBody>
          <a:bodyPr anchor="b"/>
          <a:lstStyle>
            <a:lvl1pPr>
              <a:defRPr sz="2788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15043" y="1140342"/>
            <a:ext cx="5376566" cy="5628360"/>
          </a:xfrm>
        </p:spPr>
        <p:txBody>
          <a:bodyPr/>
          <a:lstStyle>
            <a:lvl1pPr>
              <a:defRPr sz="2788"/>
            </a:lvl1pPr>
            <a:lvl2pPr>
              <a:defRPr sz="2439"/>
            </a:lvl2pPr>
            <a:lvl3pPr>
              <a:defRPr sz="2091"/>
            </a:lvl3pPr>
            <a:lvl4pPr>
              <a:defRPr sz="1742"/>
            </a:lvl4pPr>
            <a:lvl5pPr>
              <a:defRPr sz="1742"/>
            </a:lvl5pPr>
            <a:lvl6pPr>
              <a:defRPr sz="1742"/>
            </a:lvl6pPr>
            <a:lvl7pPr>
              <a:defRPr sz="1742"/>
            </a:lvl7pPr>
            <a:lvl8pPr>
              <a:defRPr sz="1742"/>
            </a:lvl8pPr>
            <a:lvl9pPr>
              <a:defRPr sz="1742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31535" y="2376011"/>
            <a:ext cx="3425348" cy="4401855"/>
          </a:xfrm>
        </p:spPr>
        <p:txBody>
          <a:bodyPr/>
          <a:lstStyle>
            <a:lvl1pPr marL="0" indent="0">
              <a:buNone/>
              <a:defRPr sz="1394"/>
            </a:lvl1pPr>
            <a:lvl2pPr marL="398267" indent="0">
              <a:buNone/>
              <a:defRPr sz="1220"/>
            </a:lvl2pPr>
            <a:lvl3pPr marL="796534" indent="0">
              <a:buNone/>
              <a:defRPr sz="1045"/>
            </a:lvl3pPr>
            <a:lvl4pPr marL="1194801" indent="0">
              <a:buNone/>
              <a:defRPr sz="871"/>
            </a:lvl4pPr>
            <a:lvl5pPr marL="1593068" indent="0">
              <a:buNone/>
              <a:defRPr sz="871"/>
            </a:lvl5pPr>
            <a:lvl6pPr marL="1991335" indent="0">
              <a:buNone/>
              <a:defRPr sz="871"/>
            </a:lvl6pPr>
            <a:lvl7pPr marL="2389602" indent="0">
              <a:buNone/>
              <a:defRPr sz="871"/>
            </a:lvl7pPr>
            <a:lvl8pPr marL="2787868" indent="0">
              <a:buNone/>
              <a:defRPr sz="871"/>
            </a:lvl8pPr>
            <a:lvl9pPr marL="3186135" indent="0">
              <a:buNone/>
              <a:defRPr sz="87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095537-E4DF-4ACE-AD7E-27B0F4434399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0266620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1535" y="528002"/>
            <a:ext cx="3425348" cy="1848009"/>
          </a:xfrm>
        </p:spPr>
        <p:txBody>
          <a:bodyPr anchor="b"/>
          <a:lstStyle>
            <a:lvl1pPr>
              <a:defRPr sz="2788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15043" y="1140342"/>
            <a:ext cx="5376566" cy="5628360"/>
          </a:xfrm>
        </p:spPr>
        <p:txBody>
          <a:bodyPr/>
          <a:lstStyle>
            <a:lvl1pPr marL="0" indent="0">
              <a:buNone/>
              <a:defRPr sz="2788"/>
            </a:lvl1pPr>
            <a:lvl2pPr marL="398267" indent="0">
              <a:buNone/>
              <a:defRPr sz="2439"/>
            </a:lvl2pPr>
            <a:lvl3pPr marL="796534" indent="0">
              <a:buNone/>
              <a:defRPr sz="2091"/>
            </a:lvl3pPr>
            <a:lvl4pPr marL="1194801" indent="0">
              <a:buNone/>
              <a:defRPr sz="1742"/>
            </a:lvl4pPr>
            <a:lvl5pPr marL="1593068" indent="0">
              <a:buNone/>
              <a:defRPr sz="1742"/>
            </a:lvl5pPr>
            <a:lvl6pPr marL="1991335" indent="0">
              <a:buNone/>
              <a:defRPr sz="1742"/>
            </a:lvl6pPr>
            <a:lvl7pPr marL="2389602" indent="0">
              <a:buNone/>
              <a:defRPr sz="1742"/>
            </a:lvl7pPr>
            <a:lvl8pPr marL="2787868" indent="0">
              <a:buNone/>
              <a:defRPr sz="1742"/>
            </a:lvl8pPr>
            <a:lvl9pPr marL="3186135" indent="0">
              <a:buNone/>
              <a:defRPr sz="1742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31535" y="2376011"/>
            <a:ext cx="3425348" cy="4401855"/>
          </a:xfrm>
        </p:spPr>
        <p:txBody>
          <a:bodyPr/>
          <a:lstStyle>
            <a:lvl1pPr marL="0" indent="0">
              <a:buNone/>
              <a:defRPr sz="1394"/>
            </a:lvl1pPr>
            <a:lvl2pPr marL="398267" indent="0">
              <a:buNone/>
              <a:defRPr sz="1220"/>
            </a:lvl2pPr>
            <a:lvl3pPr marL="796534" indent="0">
              <a:buNone/>
              <a:defRPr sz="1045"/>
            </a:lvl3pPr>
            <a:lvl4pPr marL="1194801" indent="0">
              <a:buNone/>
              <a:defRPr sz="871"/>
            </a:lvl4pPr>
            <a:lvl5pPr marL="1593068" indent="0">
              <a:buNone/>
              <a:defRPr sz="871"/>
            </a:lvl5pPr>
            <a:lvl6pPr marL="1991335" indent="0">
              <a:buNone/>
              <a:defRPr sz="871"/>
            </a:lvl6pPr>
            <a:lvl7pPr marL="2389602" indent="0">
              <a:buNone/>
              <a:defRPr sz="871"/>
            </a:lvl7pPr>
            <a:lvl8pPr marL="2787868" indent="0">
              <a:buNone/>
              <a:defRPr sz="871"/>
            </a:lvl8pPr>
            <a:lvl9pPr marL="3186135" indent="0">
              <a:buNone/>
              <a:defRPr sz="87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29520D7-AEF1-426A-A94E-CE2DF86551F4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75200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730153" y="421671"/>
            <a:ext cx="9160073" cy="1530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30153" y="2108344"/>
            <a:ext cx="9160073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30152" y="7340705"/>
            <a:ext cx="2389584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890B913-50F2-4836-8DC7-A1699E16CE9F}" type="datetime1">
              <a:rPr lang="it-IT" noProof="0" smtClean="0"/>
              <a:t>02/07/2026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518001" y="7340705"/>
            <a:ext cx="358437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500641" y="7340705"/>
            <a:ext cx="2389584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6773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20" r:id="rId1"/>
    <p:sldLayoutId id="2147484821" r:id="rId2"/>
    <p:sldLayoutId id="2147484822" r:id="rId3"/>
    <p:sldLayoutId id="2147484823" r:id="rId4"/>
    <p:sldLayoutId id="2147484824" r:id="rId5"/>
    <p:sldLayoutId id="2147484825" r:id="rId6"/>
    <p:sldLayoutId id="2147484826" r:id="rId7"/>
    <p:sldLayoutId id="2147484827" r:id="rId8"/>
    <p:sldLayoutId id="2147484828" r:id="rId9"/>
    <p:sldLayoutId id="2147484829" r:id="rId10"/>
    <p:sldLayoutId id="2147484830" r:id="rId11"/>
  </p:sldLayoutIdLst>
  <p:hf sldNum="0" hdr="0" ftr="0" dt="0"/>
  <p:txStyles>
    <p:titleStyle>
      <a:lvl1pPr algn="l" defTabSz="796534" rtl="0" eaLnBrk="1" latinLnBrk="0" hangingPunct="1">
        <a:lnSpc>
          <a:spcPct val="90000"/>
        </a:lnSpc>
        <a:spcBef>
          <a:spcPct val="0"/>
        </a:spcBef>
        <a:buNone/>
        <a:defRPr sz="3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33" indent="-199133" algn="l" defTabSz="796534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39" kern="1200">
          <a:solidFill>
            <a:schemeClr val="tx1"/>
          </a:solidFill>
          <a:latin typeface="+mn-lt"/>
          <a:ea typeface="+mn-ea"/>
          <a:cs typeface="+mn-cs"/>
        </a:defRPr>
      </a:lvl1pPr>
      <a:lvl2pPr marL="597400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2091" kern="1200">
          <a:solidFill>
            <a:schemeClr val="tx1"/>
          </a:solidFill>
          <a:latin typeface="+mn-lt"/>
          <a:ea typeface="+mn-ea"/>
          <a:cs typeface="+mn-cs"/>
        </a:defRPr>
      </a:lvl2pPr>
      <a:lvl3pPr marL="995667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742" kern="1200">
          <a:solidFill>
            <a:schemeClr val="tx1"/>
          </a:solidFill>
          <a:latin typeface="+mn-lt"/>
          <a:ea typeface="+mn-ea"/>
          <a:cs typeface="+mn-cs"/>
        </a:defRPr>
      </a:lvl3pPr>
      <a:lvl4pPr marL="1393934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792201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2190468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588735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987002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385269" indent="-199133" algn="l" defTabSz="796534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1pPr>
      <a:lvl2pPr marL="398267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2pPr>
      <a:lvl3pPr marL="796534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194801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593068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1991335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389602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787868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186135" algn="l" defTabSz="796534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1" name="Connettore diritto 220"/>
          <p:cNvCxnSpPr>
            <a:cxnSpLocks/>
            <a:stCxn id="163" idx="0"/>
          </p:cNvCxnSpPr>
          <p:nvPr/>
        </p:nvCxnSpPr>
        <p:spPr>
          <a:xfrm flipH="1" flipV="1">
            <a:off x="2763664" y="2101658"/>
            <a:ext cx="1298" cy="250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diritto 87"/>
          <p:cNvCxnSpPr>
            <a:cxnSpLocks noGrp="1" noRot="1" noMove="1" noResize="1" noEditPoints="1" noAdjustHandles="1" noChangeArrowheads="1" noChangeShapeType="1"/>
            <a:stCxn id="109" idx="1"/>
          </p:cNvCxnSpPr>
          <p:nvPr/>
        </p:nvCxnSpPr>
        <p:spPr>
          <a:xfrm flipH="1">
            <a:off x="7700964" y="1689709"/>
            <a:ext cx="266318" cy="7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olo 3" descr="elemento decorativo"/>
          <p:cNvSpPr>
            <a:spLocks noGrp="1"/>
          </p:cNvSpPr>
          <p:nvPr>
            <p:ph type="title"/>
          </p:nvPr>
        </p:nvSpPr>
        <p:spPr>
          <a:xfrm>
            <a:off x="72334" y="342602"/>
            <a:ext cx="3045041" cy="968502"/>
          </a:xfrm>
        </p:spPr>
        <p:txBody>
          <a:bodyPr rtlCol="0">
            <a:noAutofit/>
          </a:bodyPr>
          <a:lstStyle/>
          <a:p>
            <a:pPr algn="ctr" rtl="0"/>
            <a:r>
              <a:rPr lang="it-IT" sz="1394" dirty="0">
                <a:latin typeface="+mn-lt"/>
              </a:rPr>
              <a:t>ORGANIGRAMMA</a:t>
            </a:r>
            <a:br>
              <a:rPr lang="it-IT" sz="1394" dirty="0">
                <a:latin typeface="+mn-lt"/>
              </a:rPr>
            </a:br>
            <a:r>
              <a:rPr lang="it-IT" sz="1394" dirty="0">
                <a:latin typeface="+mn-lt"/>
              </a:rPr>
              <a:t>Dipartimento della Funzione Pubblica</a:t>
            </a:r>
            <a:br>
              <a:rPr lang="it-IT" sz="1394" dirty="0">
                <a:latin typeface="+mn-lt"/>
              </a:rPr>
            </a:br>
            <a:r>
              <a:rPr lang="it-IT" sz="1394" dirty="0">
                <a:latin typeface="+mn-lt"/>
              </a:rPr>
              <a:t>(DM 28 gennaio 2026)</a:t>
            </a:r>
            <a:endParaRPr lang="it-IT" sz="1394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57" name="Gruppo 56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82510" y="2352077"/>
            <a:ext cx="801524" cy="471848"/>
            <a:chOff x="1077429" y="3090121"/>
            <a:chExt cx="1397225" cy="541673"/>
          </a:xfrm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USD</a:t>
              </a:r>
            </a:p>
          </p:txBody>
        </p:sp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106654" y="3391010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8" name="Gruppo 137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4152" y="3045769"/>
            <a:ext cx="831330" cy="590639"/>
            <a:chOff x="1077429" y="4051495"/>
            <a:chExt cx="1381076" cy="499437"/>
          </a:xfrm>
        </p:grpSpPr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semplificazione, la misurazione e le relazioni con i cittadini</a:t>
              </a:r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4020" y="4429167"/>
              <a:ext cx="1344485" cy="121765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Cesare ANTONELLI</a:t>
              </a:r>
            </a:p>
          </p:txBody>
        </p:sp>
      </p:grpSp>
      <p:grpSp>
        <p:nvGrpSpPr>
          <p:cNvPr id="91" name="Gruppo 90">
            <a:extLst>
              <a:ext uri="{FF2B5EF4-FFF2-40B4-BE49-F238E27FC236}">
                <a16:creationId xmlns:a16="http://schemas.microsoft.com/office/drawing/2014/main" id="{279F32E5-94F0-43DF-8EB6-84CFB7684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18716" y="1363423"/>
            <a:ext cx="1206895" cy="432000"/>
            <a:chOff x="3733479" y="2003075"/>
            <a:chExt cx="1385495" cy="516605"/>
          </a:xfrm>
        </p:grpSpPr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8D3BF366-C6D6-4588-8DC7-E9D4BF741B5D}"/>
                </a:ext>
              </a:extLst>
            </p:cNvPr>
            <p:cNvSpPr/>
            <p:nvPr/>
          </p:nvSpPr>
          <p:spPr>
            <a:xfrm>
              <a:off x="3733479" y="2003075"/>
              <a:ext cx="1368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78" tIns="4978" rIns="4978" bIns="47049" numCol="1" spcCol="1270" rtlCol="0" anchor="ctr" anchorCtr="0">
              <a:noAutofit/>
              <a:flatTx/>
            </a:bodyPr>
            <a:lstStyle/>
            <a:p>
              <a:pPr algn="ctr" defTabSz="348484"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tx1"/>
                  </a:solidFill>
                </a:rPr>
                <a:t>CAPO DIPARTIMENTO</a:t>
              </a:r>
            </a:p>
            <a:p>
              <a:pPr algn="ctr" defTabSz="348484"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tx1"/>
                </a:solidFill>
              </a:endParaRPr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F95AFA1E-C54C-4434-8CB7-B301294DBE98}"/>
                </a:ext>
              </a:extLst>
            </p:cNvPr>
            <p:cNvSpPr/>
            <p:nvPr/>
          </p:nvSpPr>
          <p:spPr>
            <a:xfrm>
              <a:off x="3750974" y="2349685"/>
              <a:ext cx="1368000" cy="169995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noFill/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Paolo VICCHIARELLO</a:t>
              </a:r>
            </a:p>
          </p:txBody>
        </p:sp>
      </p:grpSp>
      <p:sp>
        <p:nvSpPr>
          <p:cNvPr id="5" name="Ovale 4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830395" y="2255275"/>
            <a:ext cx="70432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136" name="Gruppo 135">
            <a:extLst>
              <a:ext uri="{FF2B5EF4-FFF2-40B4-BE49-F238E27FC236}">
                <a16:creationId xmlns:a16="http://schemas.microsoft.com/office/drawing/2014/main" id="{FA215D57-115E-4EA6-82EB-CB2CD22D4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656996" y="661781"/>
            <a:ext cx="1507204" cy="432000"/>
            <a:chOff x="5016000" y="1040449"/>
            <a:chExt cx="2176026" cy="518312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912543CF-3BD4-40B0-BB18-006DCC4331CA}"/>
                </a:ext>
              </a:extLst>
            </p:cNvPr>
            <p:cNvSpPr/>
            <p:nvPr/>
          </p:nvSpPr>
          <p:spPr>
            <a:xfrm>
              <a:off x="5016000" y="1040449"/>
              <a:ext cx="2160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78" tIns="36000" rIns="4978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tx1"/>
                  </a:solidFill>
                </a:rPr>
                <a:t>MINISTRO</a:t>
              </a:r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8B9E0DDC-7979-4C1E-B741-9FACE317EF1B}"/>
                </a:ext>
              </a:extLst>
            </p:cNvPr>
            <p:cNvSpPr/>
            <p:nvPr/>
          </p:nvSpPr>
          <p:spPr>
            <a:xfrm>
              <a:off x="5032026" y="1390963"/>
              <a:ext cx="2160000" cy="167798"/>
            </a:xfrm>
            <a:prstGeom prst="rect">
              <a:avLst/>
            </a:prstGeom>
            <a:solidFill>
              <a:schemeClr val="tx2"/>
            </a:solidFill>
            <a:ln w="19050" cap="rnd" cmpd="sng" algn="ctr">
              <a:noFill/>
              <a:prstDash val="solid"/>
            </a:ln>
            <a:effectLst>
              <a:glow rad="254000">
                <a:schemeClr val="accent2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Paolo ZANGRILLO</a:t>
              </a:r>
            </a:p>
          </p:txBody>
        </p:sp>
      </p:grpSp>
      <p:sp>
        <p:nvSpPr>
          <p:cNvPr id="95" name="Ovale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6548" y="1627752"/>
            <a:ext cx="74880" cy="74880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cxnSp>
        <p:nvCxnSpPr>
          <p:cNvPr id="15" name="Connettore diritto 14"/>
          <p:cNvCxnSpPr>
            <a:cxnSpLocks/>
            <a:stCxn id="19" idx="2"/>
            <a:endCxn id="48" idx="0"/>
          </p:cNvCxnSpPr>
          <p:nvPr/>
        </p:nvCxnSpPr>
        <p:spPr>
          <a:xfrm flipH="1">
            <a:off x="5414544" y="1093781"/>
            <a:ext cx="1604" cy="269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uppo 100">
            <a:extLst>
              <a:ext uri="{FF2B5EF4-FFF2-40B4-BE49-F238E27FC236}">
                <a16:creationId xmlns:a16="http://schemas.microsoft.com/office/drawing/2014/main" id="{484B9E92-D14A-4F75-88C6-459716737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971074" y="813460"/>
            <a:ext cx="1875539" cy="504000"/>
            <a:chOff x="9744176" y="3039002"/>
            <a:chExt cx="1374724" cy="595526"/>
          </a:xfrm>
        </p:grpSpPr>
        <p:sp>
          <p:nvSpPr>
            <p:cNvPr id="102" name="Rettangolo 101">
              <a:extLst>
                <a:ext uri="{FF2B5EF4-FFF2-40B4-BE49-F238E27FC236}">
                  <a16:creationId xmlns:a16="http://schemas.microsoft.com/office/drawing/2014/main" id="{AD59A8A5-B7C2-4281-BC49-3B1FBAB6F7EA}"/>
                </a:ext>
              </a:extLst>
            </p:cNvPr>
            <p:cNvSpPr/>
            <p:nvPr/>
          </p:nvSpPr>
          <p:spPr>
            <a:xfrm>
              <a:off x="9744176" y="3039002"/>
              <a:ext cx="1368000" cy="560572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il coordinamento delle banche dati, delle piattaforme, dei portali e degli applicativi</a:t>
              </a:r>
            </a:p>
          </p:txBody>
        </p:sp>
        <p:sp>
          <p:nvSpPr>
            <p:cNvPr id="103" name="Rettangolo 102">
              <a:extLst>
                <a:ext uri="{FF2B5EF4-FFF2-40B4-BE49-F238E27FC236}">
                  <a16:creationId xmlns:a16="http://schemas.microsoft.com/office/drawing/2014/main" id="{706FC325-8328-441D-A7A0-0325372DC7CD}"/>
                </a:ext>
              </a:extLst>
            </p:cNvPr>
            <p:cNvSpPr/>
            <p:nvPr/>
          </p:nvSpPr>
          <p:spPr>
            <a:xfrm>
              <a:off x="9750900" y="3470268"/>
              <a:ext cx="1368000" cy="164260"/>
            </a:xfrm>
            <a:prstGeom prst="rect">
              <a:avLst/>
            </a:prstGeom>
            <a:solidFill>
              <a:srgbClr val="46566C"/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Antonella SERINI</a:t>
              </a:r>
            </a:p>
          </p:txBody>
        </p:sp>
      </p:grpSp>
      <p:cxnSp>
        <p:nvCxnSpPr>
          <p:cNvPr id="23" name="Connettore diritto 22"/>
          <p:cNvCxnSpPr>
            <a:cxnSpLocks noGrp="1" noRot="1" noMove="1" noResize="1" noEditPoints="1" noAdjustHandles="1" noChangeArrowheads="1" noChangeShapeType="1"/>
            <a:stCxn id="48" idx="3"/>
          </p:cNvCxnSpPr>
          <p:nvPr/>
        </p:nvCxnSpPr>
        <p:spPr>
          <a:xfrm>
            <a:off x="6010371" y="1576432"/>
            <a:ext cx="16905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uppo 107">
            <a:extLst>
              <a:ext uri="{FF2B5EF4-FFF2-40B4-BE49-F238E27FC236}">
                <a16:creationId xmlns:a16="http://schemas.microsoft.com/office/drawing/2014/main" id="{484B9E92-D14A-4F75-88C6-459716737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967282" y="1448282"/>
            <a:ext cx="1875600" cy="517984"/>
            <a:chOff x="9744173" y="3090120"/>
            <a:chExt cx="1382691" cy="546517"/>
          </a:xfrm>
        </p:grpSpPr>
        <p:sp>
          <p:nvSpPr>
            <p:cNvPr id="109" name="Rettangolo 108">
              <a:extLst>
                <a:ext uri="{FF2B5EF4-FFF2-40B4-BE49-F238E27FC236}">
                  <a16:creationId xmlns:a16="http://schemas.microsoft.com/office/drawing/2014/main" id="{AD59A8A5-B7C2-4281-BC49-3B1FBAB6F7EA}"/>
                </a:ext>
              </a:extLst>
            </p:cNvPr>
            <p:cNvSpPr/>
            <p:nvPr/>
          </p:nvSpPr>
          <p:spPr>
            <a:xfrm>
              <a:off x="9744173" y="3090120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il monitoraggio dello stato di attuazione delle riforme della Pubblica Amministrazione e per il coordinamento delle iniziative per l’attrattività della P.A.</a:t>
              </a:r>
            </a:p>
          </p:txBody>
        </p:sp>
        <p:sp>
          <p:nvSpPr>
            <p:cNvPr id="110" name="Rettangolo 109">
              <a:extLst>
                <a:ext uri="{FF2B5EF4-FFF2-40B4-BE49-F238E27FC236}">
                  <a16:creationId xmlns:a16="http://schemas.microsoft.com/office/drawing/2014/main" id="{706FC325-8328-441D-A7A0-0325372DC7CD}"/>
                </a:ext>
              </a:extLst>
            </p:cNvPr>
            <p:cNvSpPr/>
            <p:nvPr/>
          </p:nvSpPr>
          <p:spPr>
            <a:xfrm>
              <a:off x="9758864" y="3484705"/>
              <a:ext cx="1368000" cy="151932"/>
            </a:xfrm>
            <a:prstGeom prst="rect">
              <a:avLst/>
            </a:prstGeom>
            <a:solidFill>
              <a:srgbClr val="46566C"/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8" name="Connettore diritto 5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690967" y="508580"/>
            <a:ext cx="9997" cy="1198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ttangolo 66"/>
          <p:cNvSpPr/>
          <p:nvPr/>
        </p:nvSpPr>
        <p:spPr>
          <a:xfrm>
            <a:off x="6431409" y="1373332"/>
            <a:ext cx="526106" cy="226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71" dirty="0"/>
              <a:t>SERVIZI</a:t>
            </a:r>
          </a:p>
        </p:txBody>
      </p:sp>
      <p:cxnSp>
        <p:nvCxnSpPr>
          <p:cNvPr id="73" name="Connettore diritto 7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700964" y="1016147"/>
            <a:ext cx="231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uppo 131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1975" y="3735898"/>
            <a:ext cx="825793" cy="741970"/>
            <a:chOff x="1077429" y="4051496"/>
            <a:chExt cx="1371879" cy="479160"/>
          </a:xfrm>
        </p:grpSpPr>
        <p:sp>
          <p:nvSpPr>
            <p:cNvPr id="134" name="Rettangolo 133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6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il rafforzamento della capacità amministrativa in materia di semplificazione e standardizzazione</a:t>
              </a:r>
            </a:p>
          </p:txBody>
        </p:sp>
        <p:sp>
          <p:nvSpPr>
            <p:cNvPr id="135" name="Rettangolo 134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081308" y="4434385"/>
              <a:ext cx="1368000" cy="92836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Luca CELLESI</a:t>
              </a:r>
            </a:p>
          </p:txBody>
        </p:sp>
      </p:grpSp>
      <p:grpSp>
        <p:nvGrpSpPr>
          <p:cNvPr id="137" name="Gruppo 136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26695" y="2354382"/>
            <a:ext cx="799143" cy="471849"/>
            <a:chOff x="1077429" y="3090121"/>
            <a:chExt cx="1393074" cy="541675"/>
          </a:xfrm>
        </p:grpSpPr>
        <p:sp>
          <p:nvSpPr>
            <p:cNvPr id="149" name="Rettangolo 148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UISC</a:t>
              </a:r>
            </a:p>
          </p:txBody>
        </p:sp>
        <p:sp>
          <p:nvSpPr>
            <p:cNvPr id="150" name="Rettangolo 149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102503" y="3391013"/>
              <a:ext cx="1368000" cy="2407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sp>
        <p:nvSpPr>
          <p:cNvPr id="154" name="Ovale 153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2192079" y="2257584"/>
            <a:ext cx="70432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155" name="Gruppo 154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7717" y="3045779"/>
            <a:ext cx="806285" cy="595782"/>
            <a:chOff x="1077429" y="4051495"/>
            <a:chExt cx="1392674" cy="485185"/>
          </a:xfrm>
        </p:grpSpPr>
        <p:sp>
          <p:nvSpPr>
            <p:cNvPr id="156" name="Rettangolo 155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ts val="6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formazione e lo sviluppo delle competenze</a:t>
              </a:r>
            </a:p>
          </p:txBody>
        </p:sp>
        <p:sp>
          <p:nvSpPr>
            <p:cNvPr id="157" name="Rettangolo 15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6032" y="4419411"/>
              <a:ext cx="1354071" cy="117269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2" name="Gruppo 161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72582" y="2352077"/>
            <a:ext cx="799143" cy="469466"/>
            <a:chOff x="1077429" y="3090121"/>
            <a:chExt cx="1393074" cy="538939"/>
          </a:xfrm>
        </p:grpSpPr>
        <p:sp>
          <p:nvSpPr>
            <p:cNvPr id="163" name="Rettangolo 162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UOLP</a:t>
              </a:r>
            </a:p>
          </p:txBody>
        </p:sp>
        <p:sp>
          <p:nvSpPr>
            <p:cNvPr id="164" name="Rettangolo 163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102503" y="3388277"/>
              <a:ext cx="1368000" cy="2407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Alfonso MIGLIORE</a:t>
              </a:r>
            </a:p>
          </p:txBody>
        </p:sp>
      </p:grpSp>
      <p:grpSp>
        <p:nvGrpSpPr>
          <p:cNvPr id="165" name="Gruppo 164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60752" y="3045788"/>
            <a:ext cx="808667" cy="578029"/>
            <a:chOff x="1073290" y="4051495"/>
            <a:chExt cx="1405879" cy="492459"/>
          </a:xfrm>
        </p:grpSpPr>
        <p:sp>
          <p:nvSpPr>
            <p:cNvPr id="166" name="Rettangolo 165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3290" y="4051495"/>
              <a:ext cx="1367998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programmazione delle assunzioni, la mobilità e i profili professionali</a:t>
              </a:r>
            </a:p>
          </p:txBody>
        </p:sp>
        <p:sp>
          <p:nvSpPr>
            <p:cNvPr id="167" name="Rettangolo 16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1169" y="4421271"/>
              <a:ext cx="1368000" cy="122683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Nicolò ACCIAI</a:t>
              </a:r>
            </a:p>
          </p:txBody>
        </p:sp>
      </p:grpSp>
      <p:sp>
        <p:nvSpPr>
          <p:cNvPr id="168" name="Ovale 167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3542766" y="2255275"/>
            <a:ext cx="70432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172" name="Gruppo 171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59385" y="3744026"/>
            <a:ext cx="810000" cy="574111"/>
            <a:chOff x="1077429" y="4051495"/>
            <a:chExt cx="1394610" cy="491259"/>
          </a:xfrm>
        </p:grpSpPr>
        <p:sp>
          <p:nvSpPr>
            <p:cNvPr id="173" name="Rettangolo 172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spcBef>
                  <a:spcPct val="0"/>
                </a:spcBef>
              </a:pPr>
              <a:r>
                <a:rPr lang="it-IT" sz="600" dirty="0">
                  <a:solidFill>
                    <a:schemeClr val="tx1"/>
                  </a:solidFill>
                </a:rPr>
                <a:t>Servizio per il trattamento del personale pubblico</a:t>
              </a:r>
            </a:p>
          </p:txBody>
        </p:sp>
        <p:sp>
          <p:nvSpPr>
            <p:cNvPr id="174" name="Rettangolo 173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4302" y="4419535"/>
              <a:ext cx="1357737" cy="123219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uppo 175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60039" y="4441594"/>
            <a:ext cx="810000" cy="567176"/>
            <a:chOff x="1077429" y="4051495"/>
            <a:chExt cx="1394374" cy="488370"/>
          </a:xfrm>
        </p:grpSpPr>
        <p:sp>
          <p:nvSpPr>
            <p:cNvPr id="177" name="Rettangolo 176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spcBef>
                  <a:spcPct val="0"/>
                </a:spcBef>
              </a:pPr>
              <a:endParaRPr lang="it-IT" sz="600" dirty="0">
                <a:solidFill>
                  <a:schemeClr val="tx1"/>
                </a:solidFill>
              </a:endParaRPr>
            </a:p>
            <a:p>
              <a:pPr algn="ctr" defTabSz="348484">
                <a:spcBef>
                  <a:spcPct val="0"/>
                </a:spcBef>
              </a:pPr>
              <a:r>
                <a:rPr lang="it-IT" sz="600" dirty="0">
                  <a:solidFill>
                    <a:schemeClr val="tx1"/>
                  </a:solidFill>
                </a:rPr>
                <a:t>Servizio per gli affari legali e il contenzioso</a:t>
              </a:r>
            </a:p>
          </p:txBody>
        </p:sp>
        <p:sp>
          <p:nvSpPr>
            <p:cNvPr id="178" name="Rettangolo 177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4302" y="4415873"/>
              <a:ext cx="1357501" cy="123992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 err="1">
                  <a:solidFill>
                    <a:schemeClr val="bg1"/>
                  </a:solidFill>
                </a:rPr>
                <a:t>Chiarangela</a:t>
              </a:r>
              <a:r>
                <a:rPr lang="it-IT" sz="600" dirty="0">
                  <a:solidFill>
                    <a:schemeClr val="bg1"/>
                  </a:solidFill>
                </a:rPr>
                <a:t> CAFARELLI</a:t>
              </a:r>
            </a:p>
          </p:txBody>
        </p:sp>
      </p:grpSp>
      <p:grpSp>
        <p:nvGrpSpPr>
          <p:cNvPr id="179" name="Gruppo 178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14073" y="2354385"/>
            <a:ext cx="799143" cy="469466"/>
            <a:chOff x="1077429" y="3090121"/>
            <a:chExt cx="1393074" cy="538939"/>
          </a:xfrm>
        </p:grpSpPr>
        <p:sp>
          <p:nvSpPr>
            <p:cNvPr id="180" name="Rettangolo 179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UQPR</a:t>
              </a:r>
            </a:p>
          </p:txBody>
        </p:sp>
        <p:sp>
          <p:nvSpPr>
            <p:cNvPr id="181" name="Rettangolo 180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102503" y="3388277"/>
              <a:ext cx="1368000" cy="2407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spcBef>
                  <a:spcPct val="0"/>
                </a:spcBef>
              </a:pPr>
              <a:r>
                <a:rPr lang="it-IT" sz="784" dirty="0">
                  <a:solidFill>
                    <a:schemeClr val="bg1"/>
                  </a:solidFill>
                </a:rPr>
                <a:t>Saverio</a:t>
              </a:r>
            </a:p>
            <a:p>
              <a:pPr algn="ctr" defTabSz="348484">
                <a:spcBef>
                  <a:spcPct val="0"/>
                </a:spcBef>
              </a:pPr>
              <a:r>
                <a:rPr lang="it-IT" sz="784" dirty="0">
                  <a:solidFill>
                    <a:schemeClr val="bg1"/>
                  </a:solidFill>
                </a:rPr>
                <a:t>LO RUSSO</a:t>
              </a:r>
            </a:p>
          </p:txBody>
        </p:sp>
      </p:grpSp>
      <p:sp>
        <p:nvSpPr>
          <p:cNvPr id="185" name="Ovale 184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4857307" y="2257584"/>
            <a:ext cx="70432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186" name="Gruppo 185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17694" y="3024003"/>
            <a:ext cx="799579" cy="670035"/>
            <a:chOff x="1077429" y="4051495"/>
            <a:chExt cx="1381091" cy="459597"/>
          </a:xfrm>
        </p:grpSpPr>
        <p:sp>
          <p:nvSpPr>
            <p:cNvPr id="187" name="Rettangolo 186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50451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pianificazione integrata e il miglioramento della performance</a:t>
              </a:r>
            </a:p>
          </p:txBody>
        </p:sp>
        <p:sp>
          <p:nvSpPr>
            <p:cNvPr id="188" name="Rettangolo 187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1919" y="4412318"/>
              <a:ext cx="1346601" cy="98774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Camilla LANDI</a:t>
              </a:r>
            </a:p>
          </p:txBody>
        </p:sp>
      </p:grpSp>
      <p:grpSp>
        <p:nvGrpSpPr>
          <p:cNvPr id="190" name="Gruppo 189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0619" y="2354383"/>
            <a:ext cx="799143" cy="467085"/>
            <a:chOff x="1077429" y="3090121"/>
            <a:chExt cx="1393074" cy="536206"/>
          </a:xfrm>
        </p:grpSpPr>
        <p:sp>
          <p:nvSpPr>
            <p:cNvPr id="191" name="Rettangolo 190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URS</a:t>
              </a:r>
              <a:endParaRPr lang="it-IT" sz="1000" dirty="0">
                <a:solidFill>
                  <a:prstClr val="black"/>
                </a:solidFill>
              </a:endParaRPr>
            </a:p>
          </p:txBody>
        </p:sp>
        <p:sp>
          <p:nvSpPr>
            <p:cNvPr id="192" name="Rettangolo 191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102503" y="3385544"/>
              <a:ext cx="1368000" cy="2407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Valerio TALAMO</a:t>
              </a:r>
            </a:p>
          </p:txBody>
        </p:sp>
      </p:grpSp>
      <p:grpSp>
        <p:nvGrpSpPr>
          <p:cNvPr id="193" name="Gruppo 192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61307" y="3024018"/>
            <a:ext cx="801960" cy="498655"/>
            <a:chOff x="1077429" y="4051495"/>
            <a:chExt cx="1385204" cy="490925"/>
          </a:xfrm>
        </p:grpSpPr>
        <p:sp>
          <p:nvSpPr>
            <p:cNvPr id="194" name="Rettangolo 193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contrattazione collettiva</a:t>
              </a:r>
            </a:p>
          </p:txBody>
        </p:sp>
        <p:sp>
          <p:nvSpPr>
            <p:cNvPr id="195" name="Rettangolo 194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1009" y="4400652"/>
              <a:ext cx="1351624" cy="141768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Alessandra LIVERANI</a:t>
              </a:r>
            </a:p>
          </p:txBody>
        </p:sp>
      </p:grpSp>
      <p:grpSp>
        <p:nvGrpSpPr>
          <p:cNvPr id="196" name="Gruppo 195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56327" y="3723223"/>
            <a:ext cx="794340" cy="710675"/>
            <a:chOff x="1077429" y="4051494"/>
            <a:chExt cx="1372042" cy="485698"/>
          </a:xfrm>
        </p:grpSpPr>
        <p:sp>
          <p:nvSpPr>
            <p:cNvPr id="197" name="Rettangolo 196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4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 procedimenti negoziali, per la rappresentatività sindacale e gli scioperi</a:t>
              </a:r>
            </a:p>
          </p:txBody>
        </p:sp>
        <p:sp>
          <p:nvSpPr>
            <p:cNvPr id="198" name="Rettangolo 197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02870" y="4438778"/>
              <a:ext cx="1346601" cy="98414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0" name="Gruppo 199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86487" y="2352081"/>
            <a:ext cx="792000" cy="474230"/>
            <a:chOff x="1077429" y="3090121"/>
            <a:chExt cx="1380623" cy="544407"/>
          </a:xfrm>
        </p:grpSpPr>
        <p:sp>
          <p:nvSpPr>
            <p:cNvPr id="201" name="Rettangolo 200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UGA</a:t>
              </a:r>
            </a:p>
          </p:txBody>
        </p:sp>
        <p:sp>
          <p:nvSpPr>
            <p:cNvPr id="202" name="Rettangolo 201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0052" y="3393744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Antonella CALIENDO</a:t>
              </a:r>
            </a:p>
          </p:txBody>
        </p:sp>
      </p:grpSp>
      <p:grpSp>
        <p:nvGrpSpPr>
          <p:cNvPr id="203" name="Gruppo 202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88948" y="3024001"/>
            <a:ext cx="806197" cy="587695"/>
            <a:chOff x="1077429" y="4051495"/>
            <a:chExt cx="1392521" cy="488585"/>
          </a:xfrm>
        </p:grpSpPr>
        <p:sp>
          <p:nvSpPr>
            <p:cNvPr id="204" name="Rettangolo 203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gestione degli affari generali e del personale e per gli interventi a titolarità</a:t>
              </a:r>
            </a:p>
          </p:txBody>
        </p:sp>
        <p:sp>
          <p:nvSpPr>
            <p:cNvPr id="205" name="Rettangolo 204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3752" y="4420364"/>
              <a:ext cx="1356198" cy="119716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Pierluca MACERONI</a:t>
              </a:r>
            </a:p>
          </p:txBody>
        </p:sp>
      </p:grpSp>
      <p:sp>
        <p:nvSpPr>
          <p:cNvPr id="206" name="Ovale 205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5996271" y="2255275"/>
            <a:ext cx="70432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210" name="Gruppo 209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95757" y="3748615"/>
            <a:ext cx="801073" cy="475489"/>
            <a:chOff x="1077429" y="4051495"/>
            <a:chExt cx="1383671" cy="490937"/>
          </a:xfrm>
        </p:grpSpPr>
        <p:sp>
          <p:nvSpPr>
            <p:cNvPr id="211" name="Rettangolo 210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gli interventi a regia e i controlli</a:t>
              </a:r>
            </a:p>
          </p:txBody>
        </p:sp>
        <p:sp>
          <p:nvSpPr>
            <p:cNvPr id="212" name="Rettangolo 211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3116" y="4393754"/>
              <a:ext cx="1347984" cy="148678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Edmondo MONE</a:t>
              </a:r>
            </a:p>
          </p:txBody>
        </p:sp>
      </p:grpSp>
      <p:grpSp>
        <p:nvGrpSpPr>
          <p:cNvPr id="214" name="Gruppo 213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67536" y="2357285"/>
            <a:ext cx="792000" cy="474230"/>
            <a:chOff x="1077429" y="3090121"/>
            <a:chExt cx="1380623" cy="544407"/>
          </a:xfrm>
        </p:grpSpPr>
        <p:sp>
          <p:nvSpPr>
            <p:cNvPr id="215" name="Rettangolo 214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ISP</a:t>
              </a:r>
            </a:p>
          </p:txBody>
        </p:sp>
        <p:sp>
          <p:nvSpPr>
            <p:cNvPr id="216" name="Rettangolo 215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0052" y="3393744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Paola Edda FINIZIO</a:t>
              </a:r>
            </a:p>
          </p:txBody>
        </p:sp>
      </p:grpSp>
      <p:cxnSp>
        <p:nvCxnSpPr>
          <p:cNvPr id="122" name="Connettore diritto 121"/>
          <p:cNvCxnSpPr>
            <a:cxnSpLocks/>
          </p:cNvCxnSpPr>
          <p:nvPr/>
        </p:nvCxnSpPr>
        <p:spPr>
          <a:xfrm>
            <a:off x="612610" y="2089295"/>
            <a:ext cx="9353541" cy="30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diritto 123"/>
          <p:cNvCxnSpPr>
            <a:cxnSpLocks/>
          </p:cNvCxnSpPr>
          <p:nvPr/>
        </p:nvCxnSpPr>
        <p:spPr>
          <a:xfrm flipV="1">
            <a:off x="612610" y="2089913"/>
            <a:ext cx="6207" cy="2326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ttore diritto 127"/>
          <p:cNvCxnSpPr>
            <a:cxnSpLocks/>
          </p:cNvCxnSpPr>
          <p:nvPr/>
        </p:nvCxnSpPr>
        <p:spPr>
          <a:xfrm flipH="1" flipV="1">
            <a:off x="7885794" y="2120170"/>
            <a:ext cx="3405" cy="209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/>
          <p:cNvCxnSpPr>
            <a:cxnSpLocks/>
          </p:cNvCxnSpPr>
          <p:nvPr/>
        </p:nvCxnSpPr>
        <p:spPr>
          <a:xfrm flipV="1">
            <a:off x="9966150" y="2120172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diritto 219"/>
          <p:cNvCxnSpPr>
            <a:cxnSpLocks/>
          </p:cNvCxnSpPr>
          <p:nvPr/>
        </p:nvCxnSpPr>
        <p:spPr>
          <a:xfrm flipV="1">
            <a:off x="3779595" y="2108840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nettore diritto 221"/>
          <p:cNvCxnSpPr>
            <a:cxnSpLocks/>
          </p:cNvCxnSpPr>
          <p:nvPr/>
        </p:nvCxnSpPr>
        <p:spPr>
          <a:xfrm flipV="1">
            <a:off x="1746639" y="2101658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ttore diritto 223"/>
          <p:cNvCxnSpPr>
            <a:cxnSpLocks/>
            <a:stCxn id="49" idx="2"/>
          </p:cNvCxnSpPr>
          <p:nvPr/>
        </p:nvCxnSpPr>
        <p:spPr>
          <a:xfrm flipH="1">
            <a:off x="5429701" y="1795423"/>
            <a:ext cx="83" cy="312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Rettangolo 225"/>
          <p:cNvSpPr/>
          <p:nvPr/>
        </p:nvSpPr>
        <p:spPr>
          <a:xfrm>
            <a:off x="4965184" y="1794973"/>
            <a:ext cx="476412" cy="226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71" dirty="0"/>
              <a:t>UFFICI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6367210" y="5175065"/>
            <a:ext cx="3882514" cy="2000548"/>
          </a:xfrm>
          <a:prstGeom prst="rect">
            <a:avLst/>
          </a:prstGeom>
          <a:ln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Legenda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USD	Ufficio per la semplificazione e la digitalizzazione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UISC	Ufficio per l’innovazione amministrativa, la formazione e lo 	sviluppo delle competenze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UOLP	Ufficio per l’organizzazione ed il lavoro pubblico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UQPR	Ufficio per la qualità della performance e le riforme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URS	Ufficio per le relazioni sindacali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UGA	Ufficio per la gestione amministrativa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UCAP	Ufficio per i concorsi e l’accesso alla P.A.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ISP	Ispettorato per la Funzione Pubblica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UNRO	Ufficio per l’attività istruttoria normativa e regolamentare e		per l’Osservatorio nazionale del lavoro pubblico</a:t>
            </a:r>
          </a:p>
          <a:p>
            <a:pPr>
              <a:tabLst>
                <a:tab pos="628650" algn="l"/>
              </a:tabLst>
            </a:pPr>
            <a:r>
              <a:rPr lang="it-IT" sz="800" dirty="0">
                <a:solidFill>
                  <a:schemeClr val="tx1"/>
                </a:solidFill>
              </a:rPr>
              <a:t>UEL	Ufficio per il rafforzamento della capacità amministrativa 	delle amministrazioni locali</a:t>
            </a:r>
          </a:p>
          <a:p>
            <a:pPr>
              <a:tabLst>
                <a:tab pos="628650" algn="l"/>
              </a:tabLst>
            </a:pPr>
            <a:r>
              <a:rPr lang="it-IT" sz="800" dirty="0" err="1">
                <a:solidFill>
                  <a:schemeClr val="tx1"/>
                </a:solidFill>
              </a:rPr>
              <a:t>UdM</a:t>
            </a:r>
            <a:r>
              <a:rPr lang="it-IT" sz="800" dirty="0">
                <a:solidFill>
                  <a:schemeClr val="tx1"/>
                </a:solidFill>
              </a:rPr>
              <a:t> PNRR	Unità di missione PNRR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21874" y="1477494"/>
            <a:ext cx="23573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Aggiornamento al 25 maggio 2026</a:t>
            </a:r>
          </a:p>
        </p:txBody>
      </p:sp>
      <p:sp>
        <p:nvSpPr>
          <p:cNvPr id="140" name="Ovale 139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8948" y="1780152"/>
            <a:ext cx="74880" cy="74880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568"/>
          </a:p>
        </p:txBody>
      </p:sp>
      <p:grpSp>
        <p:nvGrpSpPr>
          <p:cNvPr id="142" name="Gruppo 141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45899" y="2358595"/>
            <a:ext cx="792000" cy="474230"/>
            <a:chOff x="1077429" y="3090121"/>
            <a:chExt cx="1380623" cy="544407"/>
          </a:xfrm>
        </p:grpSpPr>
        <p:sp>
          <p:nvSpPr>
            <p:cNvPr id="143" name="Rettangolo 142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UCAP</a:t>
              </a:r>
            </a:p>
          </p:txBody>
        </p:sp>
        <p:sp>
          <p:nvSpPr>
            <p:cNvPr id="144" name="Rettangolo 143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0052" y="3393744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spcBef>
                  <a:spcPct val="0"/>
                </a:spcBef>
              </a:pPr>
              <a:r>
                <a:rPr lang="it-IT" sz="784" dirty="0">
                  <a:solidFill>
                    <a:schemeClr val="bg1"/>
                  </a:solidFill>
                </a:rPr>
                <a:t>Cecilia</a:t>
              </a:r>
            </a:p>
            <a:p>
              <a:pPr algn="ctr" defTabSz="348484">
                <a:spcBef>
                  <a:spcPct val="0"/>
                </a:spcBef>
              </a:pPr>
              <a:r>
                <a:rPr lang="it-IT" sz="784" dirty="0">
                  <a:solidFill>
                    <a:schemeClr val="bg1"/>
                  </a:solidFill>
                </a:rPr>
                <a:t>MACELI</a:t>
              </a:r>
            </a:p>
          </p:txBody>
        </p:sp>
      </p:grpSp>
      <p:grpSp>
        <p:nvGrpSpPr>
          <p:cNvPr id="145" name="Gruppo 144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5568" y="3024000"/>
            <a:ext cx="798723" cy="733919"/>
            <a:chOff x="1077429" y="4051495"/>
            <a:chExt cx="1401409" cy="451448"/>
          </a:xfrm>
        </p:grpSpPr>
        <p:sp>
          <p:nvSpPr>
            <p:cNvPr id="146" name="Rettangolo 145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4371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l’attuazione degli interventi di attrattività della PA e il supporto alla Commissione RIPAM</a:t>
              </a:r>
            </a:p>
          </p:txBody>
        </p:sp>
        <p:sp>
          <p:nvSpPr>
            <p:cNvPr id="147" name="Rettangolo 14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0838" y="4414366"/>
              <a:ext cx="1368000" cy="88577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18" name="Connettore diritto 217"/>
          <p:cNvCxnSpPr>
            <a:cxnSpLocks/>
          </p:cNvCxnSpPr>
          <p:nvPr/>
        </p:nvCxnSpPr>
        <p:spPr>
          <a:xfrm flipV="1">
            <a:off x="8860580" y="2120172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3" name="Gruppo 222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5064" y="3731883"/>
            <a:ext cx="806286" cy="660182"/>
            <a:chOff x="1077428" y="4051494"/>
            <a:chExt cx="1392676" cy="481674"/>
          </a:xfrm>
        </p:grpSpPr>
        <p:sp>
          <p:nvSpPr>
            <p:cNvPr id="225" name="Rettangolo 224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8" y="4051494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l’innovazione amministrativa e la transizione energetica nella P.A.</a:t>
              </a:r>
            </a:p>
          </p:txBody>
        </p:sp>
        <p:sp>
          <p:nvSpPr>
            <p:cNvPr id="227" name="Rettangolo 226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6033" y="4428104"/>
              <a:ext cx="1354071" cy="105064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0" name="Gruppo 229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74944" y="4652668"/>
            <a:ext cx="1002870" cy="593305"/>
            <a:chOff x="1077429" y="3090121"/>
            <a:chExt cx="1380623" cy="544409"/>
          </a:xfrm>
        </p:grpSpPr>
        <p:sp>
          <p:nvSpPr>
            <p:cNvPr id="231" name="Rettangolo 230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</a:pPr>
              <a:r>
                <a:rPr lang="it-IT" sz="800" b="1" dirty="0" err="1">
                  <a:solidFill>
                    <a:prstClr val="black"/>
                  </a:solidFill>
                </a:rPr>
                <a:t>UdM</a:t>
              </a:r>
              <a:r>
                <a:rPr lang="it-IT" sz="800" b="1" dirty="0">
                  <a:solidFill>
                    <a:prstClr val="black"/>
                  </a:solidFill>
                </a:rPr>
                <a:t> PNRR</a:t>
              </a:r>
            </a:p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b="1" dirty="0">
                  <a:solidFill>
                    <a:prstClr val="black"/>
                  </a:solidFill>
                </a:rPr>
                <a:t>(D.M. 4/10/2021)</a:t>
              </a:r>
            </a:p>
          </p:txBody>
        </p:sp>
        <p:sp>
          <p:nvSpPr>
            <p:cNvPr id="232" name="Rettangolo 231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0052" y="3441974"/>
              <a:ext cx="1368000" cy="19255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784" dirty="0">
                  <a:solidFill>
                    <a:schemeClr val="bg1"/>
                  </a:solidFill>
                </a:rPr>
                <a:t>Agostino CIANCIULLI</a:t>
              </a:r>
            </a:p>
          </p:txBody>
        </p:sp>
      </p:grpSp>
      <p:grpSp>
        <p:nvGrpSpPr>
          <p:cNvPr id="233" name="Gruppo 232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74944" y="5338001"/>
            <a:ext cx="1004858" cy="594808"/>
            <a:chOff x="1077429" y="4051495"/>
            <a:chExt cx="1370712" cy="492049"/>
          </a:xfrm>
        </p:grpSpPr>
        <p:sp>
          <p:nvSpPr>
            <p:cNvPr id="234" name="Rettangolo 233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di coordinamento della gestione e della comunicazione PNRR</a:t>
              </a:r>
            </a:p>
          </p:txBody>
        </p:sp>
        <p:sp>
          <p:nvSpPr>
            <p:cNvPr id="235" name="Rettangolo 234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03656" y="4424421"/>
              <a:ext cx="1344485" cy="119123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36" name="Ovale 235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1452358" y="4914948"/>
            <a:ext cx="68871" cy="748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600"/>
          </a:p>
        </p:txBody>
      </p:sp>
      <p:grpSp>
        <p:nvGrpSpPr>
          <p:cNvPr id="237" name="Gruppo 236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74944" y="6025718"/>
            <a:ext cx="1021922" cy="543229"/>
            <a:chOff x="1077429" y="4051495"/>
            <a:chExt cx="1397939" cy="492492"/>
          </a:xfrm>
        </p:grpSpPr>
        <p:sp>
          <p:nvSpPr>
            <p:cNvPr id="238" name="Rettangolo 237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tx1"/>
                </a:solidFill>
              </a:endParaRPr>
            </a:p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di monitoraggio e valutazione PNRR</a:t>
              </a:r>
            </a:p>
          </p:txBody>
        </p:sp>
        <p:sp>
          <p:nvSpPr>
            <p:cNvPr id="239" name="Rettangolo 238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07368" y="4413436"/>
              <a:ext cx="1368000" cy="130551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Paola SALIANI</a:t>
              </a:r>
            </a:p>
          </p:txBody>
        </p:sp>
      </p:grpSp>
      <p:grpSp>
        <p:nvGrpSpPr>
          <p:cNvPr id="243" name="Gruppo 242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90191" y="6683053"/>
            <a:ext cx="1021921" cy="508268"/>
            <a:chOff x="1077430" y="4051493"/>
            <a:chExt cx="1397938" cy="492607"/>
          </a:xfrm>
        </p:grpSpPr>
        <p:sp>
          <p:nvSpPr>
            <p:cNvPr id="244" name="Rettangolo 243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30" y="4051493"/>
              <a:ext cx="1367999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di rendicontazione, controllo e prevenzione frodi PNRR</a:t>
              </a:r>
            </a:p>
          </p:txBody>
        </p:sp>
        <p:sp>
          <p:nvSpPr>
            <p:cNvPr id="245" name="Rettangolo 244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07368" y="4404537"/>
              <a:ext cx="1368000" cy="139563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Emanuele CANEGRATI</a:t>
              </a:r>
            </a:p>
          </p:txBody>
        </p:sp>
      </p:grpSp>
      <p:grpSp>
        <p:nvGrpSpPr>
          <p:cNvPr id="241" name="Gruppo 240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68486" y="3863368"/>
            <a:ext cx="806082" cy="537249"/>
            <a:chOff x="1077429" y="4051495"/>
            <a:chExt cx="1402024" cy="456241"/>
          </a:xfrm>
        </p:grpSpPr>
        <p:sp>
          <p:nvSpPr>
            <p:cNvPr id="242" name="Rettangolo 241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4741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il portale </a:t>
              </a:r>
              <a:r>
                <a:rPr lang="it-IT" sz="600" dirty="0" err="1">
                  <a:solidFill>
                    <a:schemeClr val="tx1"/>
                  </a:solidFill>
                </a:rPr>
                <a:t>InPA</a:t>
              </a:r>
              <a:r>
                <a:rPr lang="it-IT" sz="600" dirty="0">
                  <a:solidFill>
                    <a:schemeClr val="tx1"/>
                  </a:solidFill>
                </a:rPr>
                <a:t> e l’organizzazione dei concorsi</a:t>
              </a:r>
            </a:p>
          </p:txBody>
        </p:sp>
        <p:sp>
          <p:nvSpPr>
            <p:cNvPr id="246" name="Rettangolo 245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11452" y="4385449"/>
              <a:ext cx="1368001" cy="122287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Giambattista BRIGNONE</a:t>
              </a:r>
            </a:p>
          </p:txBody>
        </p:sp>
      </p:grpSp>
      <p:grpSp>
        <p:nvGrpSpPr>
          <p:cNvPr id="247" name="Gruppo 246">
            <a:extLst>
              <a:ext uri="{FF2B5EF4-FFF2-40B4-BE49-F238E27FC236}">
                <a16:creationId xmlns:a16="http://schemas.microsoft.com/office/drawing/2014/main" id="{07C53C7C-9C75-4E6E-9500-2316F030F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28567" y="3857581"/>
            <a:ext cx="797674" cy="619745"/>
            <a:chOff x="1077429" y="4051495"/>
            <a:chExt cx="1377801" cy="487467"/>
          </a:xfrm>
        </p:grpSpPr>
        <p:sp>
          <p:nvSpPr>
            <p:cNvPr id="248" name="Rettangolo 247">
              <a:extLst>
                <a:ext uri="{FF2B5EF4-FFF2-40B4-BE49-F238E27FC236}">
                  <a16:creationId xmlns:a16="http://schemas.microsoft.com/office/drawing/2014/main" id="{C528EB85-15F8-42A3-98E3-2D8D1CD414EE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misurazione e la valutazione della qualità della performance</a:t>
              </a:r>
            </a:p>
          </p:txBody>
        </p:sp>
        <p:sp>
          <p:nvSpPr>
            <p:cNvPr id="249" name="Rettangolo 248">
              <a:extLst>
                <a:ext uri="{FF2B5EF4-FFF2-40B4-BE49-F238E27FC236}">
                  <a16:creationId xmlns:a16="http://schemas.microsoft.com/office/drawing/2014/main" id="{28C6A703-BEF9-4430-ACCD-990190E45411}"/>
                </a:ext>
              </a:extLst>
            </p:cNvPr>
            <p:cNvSpPr/>
            <p:nvPr/>
          </p:nvSpPr>
          <p:spPr>
            <a:xfrm>
              <a:off x="1102870" y="4425697"/>
              <a:ext cx="1352360" cy="113265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53F7E199-53EC-90AB-7417-8287A471B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967284" y="175885"/>
            <a:ext cx="1875542" cy="504000"/>
            <a:chOff x="9744174" y="3090121"/>
            <a:chExt cx="1374726" cy="59416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C829EE76-DE93-78B6-1F89-25CCDBFB4912}"/>
                </a:ext>
              </a:extLst>
            </p:cNvPr>
            <p:cNvSpPr/>
            <p:nvPr/>
          </p:nvSpPr>
          <p:spPr>
            <a:xfrm>
              <a:off x="9744174" y="3090121"/>
              <a:ext cx="1368000" cy="576402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 rapporti istituzionali, la programmazione e la vigilanza</a:t>
              </a:r>
            </a:p>
          </p:txBody>
        </p:sp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5DDC7AE0-88F0-B207-937C-502955FC7204}"/>
                </a:ext>
              </a:extLst>
            </p:cNvPr>
            <p:cNvSpPr/>
            <p:nvPr/>
          </p:nvSpPr>
          <p:spPr>
            <a:xfrm>
              <a:off x="9750900" y="3520028"/>
              <a:ext cx="1368000" cy="164261"/>
            </a:xfrm>
            <a:prstGeom prst="rect">
              <a:avLst/>
            </a:prstGeom>
            <a:solidFill>
              <a:srgbClr val="46566C"/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F451830D-565E-28E5-DB3E-3107DDC716EC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690967" y="503480"/>
            <a:ext cx="2763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8110D753-FB26-CDE4-E24B-62E98FF88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5402" y="4587245"/>
            <a:ext cx="823459" cy="648185"/>
            <a:chOff x="1077429" y="4051495"/>
            <a:chExt cx="1368000" cy="481187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4E69AFEE-1D7F-882F-3B82-90714B9B5901}"/>
                </a:ext>
              </a:extLst>
            </p:cNvPr>
            <p:cNvSpPr/>
            <p:nvPr/>
          </p:nvSpPr>
          <p:spPr>
            <a:xfrm>
              <a:off x="1077429" y="4051495"/>
              <a:ext cx="1368000" cy="479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resilienza dei soggetti critici nella PA (RSC)</a:t>
              </a: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B16C726-4AB1-390D-B08B-BA6B1E0C0705}"/>
                </a:ext>
              </a:extLst>
            </p:cNvPr>
            <p:cNvSpPr/>
            <p:nvPr/>
          </p:nvSpPr>
          <p:spPr>
            <a:xfrm>
              <a:off x="1086332" y="4424682"/>
              <a:ext cx="1344485" cy="108000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Pasquale D’AVINO</a:t>
              </a:r>
            </a:p>
          </p:txBody>
        </p:sp>
      </p:grpSp>
      <p:grpSp>
        <p:nvGrpSpPr>
          <p:cNvPr id="44" name="Gruppo 43">
            <a:extLst>
              <a:ext uri="{FF2B5EF4-FFF2-40B4-BE49-F238E27FC236}">
                <a16:creationId xmlns:a16="http://schemas.microsoft.com/office/drawing/2014/main" id="{8207EB63-D1B6-C6AC-D4B1-A7C4589A9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61010" y="2366448"/>
            <a:ext cx="792000" cy="474230"/>
            <a:chOff x="1077429" y="3090121"/>
            <a:chExt cx="1380623" cy="544407"/>
          </a:xfrm>
        </p:grpSpPr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81D3F1DC-53ED-FC2A-B1AD-B572D82D2A1C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UNRO</a:t>
              </a:r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F567641A-8BEC-44A1-26D0-F0C58F5FDB3A}"/>
                </a:ext>
              </a:extLst>
            </p:cNvPr>
            <p:cNvSpPr/>
            <p:nvPr/>
          </p:nvSpPr>
          <p:spPr>
            <a:xfrm>
              <a:off x="1090052" y="3393744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uppo 46">
            <a:extLst>
              <a:ext uri="{FF2B5EF4-FFF2-40B4-BE49-F238E27FC236}">
                <a16:creationId xmlns:a16="http://schemas.microsoft.com/office/drawing/2014/main" id="{92E7F31B-1681-E6C2-E81D-FE8B3CC3F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562291" y="2366448"/>
            <a:ext cx="792000" cy="474230"/>
            <a:chOff x="1077429" y="3090121"/>
            <a:chExt cx="1380623" cy="544407"/>
          </a:xfrm>
        </p:grpSpPr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AC01999F-957F-E6A3-E015-0BC2CCE974AF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719" tIns="4978" rIns="62719" bIns="47049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045" b="1" dirty="0">
                  <a:solidFill>
                    <a:prstClr val="black"/>
                  </a:solidFill>
                </a:rPr>
                <a:t>UEL</a:t>
              </a:r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27A60B4D-2EBD-BB3C-5F82-ED7C19D52379}"/>
                </a:ext>
              </a:extLst>
            </p:cNvPr>
            <p:cNvSpPr/>
            <p:nvPr/>
          </p:nvSpPr>
          <p:spPr>
            <a:xfrm>
              <a:off x="1090052" y="3393744"/>
              <a:ext cx="1368000" cy="24078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4978" rIns="62719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784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A3B18E58-7A1A-E1E1-C17F-9E24F642DC7A}"/>
              </a:ext>
            </a:extLst>
          </p:cNvPr>
          <p:cNvCxnSpPr>
            <a:cxnSpLocks/>
          </p:cNvCxnSpPr>
          <p:nvPr/>
        </p:nvCxnSpPr>
        <p:spPr>
          <a:xfrm>
            <a:off x="8936831" y="2826310"/>
            <a:ext cx="0" cy="205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3001A4A9-1031-99FC-1397-62608EF44FBE}"/>
              </a:ext>
            </a:extLst>
          </p:cNvPr>
          <p:cNvCxnSpPr>
            <a:cxnSpLocks/>
          </p:cNvCxnSpPr>
          <p:nvPr/>
        </p:nvCxnSpPr>
        <p:spPr>
          <a:xfrm flipV="1">
            <a:off x="5884948" y="2109223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diritto 63">
            <a:extLst>
              <a:ext uri="{FF2B5EF4-FFF2-40B4-BE49-F238E27FC236}">
                <a16:creationId xmlns:a16="http://schemas.microsoft.com/office/drawing/2014/main" id="{F000A9EB-B59A-EC54-33DB-44D9EF1AD348}"/>
              </a:ext>
            </a:extLst>
          </p:cNvPr>
          <p:cNvCxnSpPr>
            <a:cxnSpLocks/>
          </p:cNvCxnSpPr>
          <p:nvPr/>
        </p:nvCxnSpPr>
        <p:spPr>
          <a:xfrm flipV="1">
            <a:off x="4845952" y="2109224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7B0BE2FB-E12E-AA1B-E0A5-DB88B397EB7B}"/>
              </a:ext>
            </a:extLst>
          </p:cNvPr>
          <p:cNvCxnSpPr>
            <a:cxnSpLocks/>
          </p:cNvCxnSpPr>
          <p:nvPr/>
        </p:nvCxnSpPr>
        <p:spPr>
          <a:xfrm flipV="1">
            <a:off x="6914410" y="2108008"/>
            <a:ext cx="0" cy="20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uppo 67">
            <a:extLst>
              <a:ext uri="{FF2B5EF4-FFF2-40B4-BE49-F238E27FC236}">
                <a16:creationId xmlns:a16="http://schemas.microsoft.com/office/drawing/2014/main" id="{36BCF5C4-59B0-A391-38C4-C19D1D9D0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12372" y="3024002"/>
            <a:ext cx="844612" cy="690350"/>
            <a:chOff x="1077429" y="4051495"/>
            <a:chExt cx="1396822" cy="454752"/>
          </a:xfrm>
        </p:grpSpPr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BE24C7CD-6A64-F562-F23D-876C37ACAC33}"/>
                </a:ext>
              </a:extLst>
            </p:cNvPr>
            <p:cNvSpPr/>
            <p:nvPr/>
          </p:nvSpPr>
          <p:spPr>
            <a:xfrm>
              <a:off x="1077429" y="4051495"/>
              <a:ext cx="1368000" cy="44741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l’analisi, lo studio e la verifica degli atti e delle attività di istruttoria normativa e regolamentare</a:t>
              </a:r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BD48F516-9ED7-6BDF-D091-4DF192C6EACF}"/>
                </a:ext>
              </a:extLst>
            </p:cNvPr>
            <p:cNvSpPr/>
            <p:nvPr/>
          </p:nvSpPr>
          <p:spPr>
            <a:xfrm>
              <a:off x="1106252" y="4411390"/>
              <a:ext cx="1367999" cy="94857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Gruppo 70">
            <a:extLst>
              <a:ext uri="{FF2B5EF4-FFF2-40B4-BE49-F238E27FC236}">
                <a16:creationId xmlns:a16="http://schemas.microsoft.com/office/drawing/2014/main" id="{DC62ADD1-8FD2-4E1D-C16F-2148ECAF7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12118" y="3825185"/>
            <a:ext cx="847287" cy="614362"/>
            <a:chOff x="1077429" y="4051495"/>
            <a:chExt cx="1401245" cy="456440"/>
          </a:xfrm>
        </p:grpSpPr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CBFA6F6D-A14C-5E3E-D2AC-7680590F8997}"/>
                </a:ext>
              </a:extLst>
            </p:cNvPr>
            <p:cNvSpPr/>
            <p:nvPr/>
          </p:nvSpPr>
          <p:spPr>
            <a:xfrm>
              <a:off x="1077429" y="4051495"/>
              <a:ext cx="1368000" cy="44741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la segreteria tecnica dell’Osservatorio nazionale del lavoro pubblico</a:t>
              </a:r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FD5A9F72-E670-E989-3494-DDE2EF804289}"/>
                </a:ext>
              </a:extLst>
            </p:cNvPr>
            <p:cNvSpPr/>
            <p:nvPr/>
          </p:nvSpPr>
          <p:spPr>
            <a:xfrm>
              <a:off x="1110674" y="4400950"/>
              <a:ext cx="1368000" cy="106985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bg1"/>
                  </a:solidFill>
                </a:rPr>
                <a:t>Teresa GIAQUINTO</a:t>
              </a:r>
            </a:p>
          </p:txBody>
        </p:sp>
      </p:grp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69F7EE46-838D-5515-DAE6-B6BCF9778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547137" y="3024024"/>
            <a:ext cx="802248" cy="923078"/>
            <a:chOff x="1077429" y="4051495"/>
            <a:chExt cx="1396822" cy="451737"/>
          </a:xfrm>
        </p:grpSpPr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5CF2F0AA-E3A7-DA6B-4B42-9A330846FF04}"/>
                </a:ext>
              </a:extLst>
            </p:cNvPr>
            <p:cNvSpPr/>
            <p:nvPr/>
          </p:nvSpPr>
          <p:spPr>
            <a:xfrm>
              <a:off x="1077429" y="4051495"/>
              <a:ext cx="1368000" cy="44741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bliqueTopLeft"/>
              <a:lightRig rig="brightRoom" dir="t"/>
            </a:scene3d>
            <a:sp3d extrusionH="1905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2719" tIns="0" rIns="62719" bIns="94078" numCol="1" spcCol="1270" rtlCol="0" anchor="t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600" dirty="0">
                  <a:solidFill>
                    <a:schemeClr val="tx1"/>
                  </a:solidFill>
                </a:rPr>
                <a:t>Servizio per il coordinamento degli indirizzi alle amministrazioni locali e per i progetti del Dipartimento rivolti alle Amministrazioni locali</a:t>
              </a:r>
            </a:p>
          </p:txBody>
        </p:sp>
        <p:sp>
          <p:nvSpPr>
            <p:cNvPr id="77" name="Rettangolo 76">
              <a:extLst>
                <a:ext uri="{FF2B5EF4-FFF2-40B4-BE49-F238E27FC236}">
                  <a16:creationId xmlns:a16="http://schemas.microsoft.com/office/drawing/2014/main" id="{7E3D6AB7-6975-974A-9C84-0C9195A20ECA}"/>
                </a:ext>
              </a:extLst>
            </p:cNvPr>
            <p:cNvSpPr/>
            <p:nvPr/>
          </p:nvSpPr>
          <p:spPr>
            <a:xfrm>
              <a:off x="1106252" y="4432761"/>
              <a:ext cx="1367999" cy="70471"/>
            </a:xfrm>
            <a:prstGeom prst="rect">
              <a:avLst/>
            </a:prstGeom>
            <a:solidFill>
              <a:srgbClr val="46566C"/>
            </a:solidFill>
            <a:ln w="19050" cap="rnd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" tIns="4978" rIns="19913" bIns="4978" numCol="1" spcCol="1270" rtlCol="0" anchor="ctr" anchorCtr="0">
              <a:noAutofit/>
              <a:flatTx/>
            </a:bodyPr>
            <a:lstStyle/>
            <a:p>
              <a:pPr algn="ctr" defTabSz="3484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8CCDFBC1-1642-3B9F-C52F-32E9008D0289}"/>
              </a:ext>
            </a:extLst>
          </p:cNvPr>
          <p:cNvCxnSpPr>
            <a:cxnSpLocks/>
            <a:stCxn id="180" idx="1"/>
          </p:cNvCxnSpPr>
          <p:nvPr/>
        </p:nvCxnSpPr>
        <p:spPr>
          <a:xfrm flipH="1" flipV="1">
            <a:off x="3334221" y="2576273"/>
            <a:ext cx="79852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A4F7B26F-2E12-869E-B841-C7095C1A766B}"/>
              </a:ext>
            </a:extLst>
          </p:cNvPr>
          <p:cNvCxnSpPr>
            <a:cxnSpLocks/>
          </p:cNvCxnSpPr>
          <p:nvPr/>
        </p:nvCxnSpPr>
        <p:spPr>
          <a:xfrm flipH="1">
            <a:off x="3318981" y="2576275"/>
            <a:ext cx="15240" cy="281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1BC8DDBA-F873-8D29-8F23-D639C72B1B7E}"/>
              </a:ext>
            </a:extLst>
          </p:cNvPr>
          <p:cNvCxnSpPr>
            <a:cxnSpLocks/>
          </p:cNvCxnSpPr>
          <p:nvPr/>
        </p:nvCxnSpPr>
        <p:spPr>
          <a:xfrm>
            <a:off x="3318981" y="5394282"/>
            <a:ext cx="0" cy="120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uppo 77">
            <a:extLst>
              <a:ext uri="{FF2B5EF4-FFF2-40B4-BE49-F238E27FC236}">
                <a16:creationId xmlns:a16="http://schemas.microsoft.com/office/drawing/2014/main" id="{518111E7-C6FA-65EB-283B-01D0036F8A17}"/>
              </a:ext>
            </a:extLst>
          </p:cNvPr>
          <p:cNvGrpSpPr/>
          <p:nvPr/>
        </p:nvGrpSpPr>
        <p:grpSpPr>
          <a:xfrm>
            <a:off x="3315812" y="4660115"/>
            <a:ext cx="904814" cy="1087049"/>
            <a:chOff x="3315812" y="5175050"/>
            <a:chExt cx="904814" cy="1087049"/>
          </a:xfrm>
        </p:grpSpPr>
        <p:grpSp>
          <p:nvGrpSpPr>
            <p:cNvPr id="30" name="Gruppo 29">
              <a:extLst>
                <a:ext uri="{FF2B5EF4-FFF2-40B4-BE49-F238E27FC236}">
                  <a16:creationId xmlns:a16="http://schemas.microsoft.com/office/drawing/2014/main" id="{ECDF2D40-1F0B-7C25-EFC0-BDC951F15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3421047" y="5175050"/>
              <a:ext cx="799579" cy="454370"/>
              <a:chOff x="1077429" y="4229917"/>
              <a:chExt cx="1381091" cy="311667"/>
            </a:xfrm>
          </p:grpSpPr>
          <p:sp>
            <p:nvSpPr>
              <p:cNvPr id="31" name="Rettangolo 30">
                <a:extLst>
                  <a:ext uri="{FF2B5EF4-FFF2-40B4-BE49-F238E27FC236}">
                    <a16:creationId xmlns:a16="http://schemas.microsoft.com/office/drawing/2014/main" id="{9661CA39-10EF-FDD6-1500-6858079ED929}"/>
                  </a:ext>
                </a:extLst>
              </p:cNvPr>
              <p:cNvSpPr/>
              <p:nvPr/>
            </p:nvSpPr>
            <p:spPr>
              <a:xfrm>
                <a:off x="1077429" y="4229917"/>
                <a:ext cx="1368000" cy="300738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/>
              <a:scene3d>
                <a:camera prst="obliqueTopLeft"/>
                <a:lightRig rig="brightRoom" dir="t"/>
              </a:scene3d>
              <a:sp3d extrusionH="190500"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2719" tIns="0" rIns="62719" bIns="94078" numCol="1" spcCol="1270" rtlCol="0" anchor="t" anchorCtr="0">
                <a:noAutofit/>
                <a:flatTx/>
              </a:bodyPr>
              <a:lstStyle/>
              <a:p>
                <a:pPr algn="ctr" defTabSz="34848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600" dirty="0">
                    <a:solidFill>
                      <a:schemeClr val="tx1"/>
                    </a:solidFill>
                  </a:rPr>
                  <a:t>Incarico di studio e ricerca</a:t>
                </a:r>
              </a:p>
            </p:txBody>
          </p:sp>
          <p:sp>
            <p:nvSpPr>
              <p:cNvPr id="32" name="Rettangolo 31">
                <a:extLst>
                  <a:ext uri="{FF2B5EF4-FFF2-40B4-BE49-F238E27FC236}">
                    <a16:creationId xmlns:a16="http://schemas.microsoft.com/office/drawing/2014/main" id="{50A4050B-BF31-66C3-A7B2-DDF602595E1C}"/>
                  </a:ext>
                </a:extLst>
              </p:cNvPr>
              <p:cNvSpPr/>
              <p:nvPr/>
            </p:nvSpPr>
            <p:spPr>
              <a:xfrm>
                <a:off x="1111919" y="4442810"/>
                <a:ext cx="1346601" cy="98774"/>
              </a:xfrm>
              <a:prstGeom prst="rect">
                <a:avLst/>
              </a:prstGeom>
              <a:solidFill>
                <a:srgbClr val="46566C"/>
              </a:solidFill>
              <a:ln w="19050" cap="rnd" cmpd="sng" algn="ctr">
                <a:solidFill>
                  <a:schemeClr val="accent1">
                    <a:lumMod val="75000"/>
                  </a:schemeClr>
                </a:solidFill>
                <a:prstDash val="solid"/>
              </a:ln>
              <a:effectLst/>
              <a:scene3d>
                <a:camera prst="obliqueTopLeft"/>
                <a:lightRig rig="brightRoom" dir="t"/>
              </a:scene3d>
              <a:sp3d extrusionH="88900"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9913" tIns="4978" rIns="19913" bIns="4978" numCol="1" spcCol="1270" rtlCol="0" anchor="ctr" anchorCtr="0">
                <a:noAutofit/>
                <a:flatTx/>
              </a:bodyPr>
              <a:lstStyle/>
              <a:p>
                <a:pPr algn="ctr" defTabSz="34848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600" dirty="0">
                    <a:solidFill>
                      <a:schemeClr val="bg1"/>
                    </a:solidFill>
                  </a:rPr>
                  <a:t>Cristiana VALENTI</a:t>
                </a:r>
              </a:p>
            </p:txBody>
          </p:sp>
        </p:grpSp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487C963E-5326-A64F-F57A-C32800255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3414073" y="5799885"/>
              <a:ext cx="796404" cy="462214"/>
              <a:chOff x="1077429" y="4175904"/>
              <a:chExt cx="1375607" cy="363559"/>
            </a:xfrm>
          </p:grpSpPr>
          <p:sp>
            <p:nvSpPr>
              <p:cNvPr id="34" name="Rettangolo 33">
                <a:extLst>
                  <a:ext uri="{FF2B5EF4-FFF2-40B4-BE49-F238E27FC236}">
                    <a16:creationId xmlns:a16="http://schemas.microsoft.com/office/drawing/2014/main" id="{497A41CB-6893-DA4C-1DD9-9D32AC36D8FE}"/>
                  </a:ext>
                </a:extLst>
              </p:cNvPr>
              <p:cNvSpPr/>
              <p:nvPr/>
            </p:nvSpPr>
            <p:spPr>
              <a:xfrm>
                <a:off x="1077429" y="4175904"/>
                <a:ext cx="1368000" cy="354751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/>
              <a:scene3d>
                <a:camera prst="obliqueTopLeft"/>
                <a:lightRig rig="brightRoom" dir="t"/>
              </a:scene3d>
              <a:sp3d extrusionH="190500"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2719" tIns="0" rIns="62719" bIns="94078" numCol="1" spcCol="1270" rtlCol="0" anchor="t" anchorCtr="0">
                <a:noAutofit/>
                <a:flatTx/>
              </a:bodyPr>
              <a:lstStyle/>
              <a:p>
                <a:pPr algn="ctr" defTabSz="34848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600" dirty="0">
                    <a:solidFill>
                      <a:schemeClr val="tx1"/>
                    </a:solidFill>
                  </a:rPr>
                  <a:t>Incarico di studio e ricerca</a:t>
                </a:r>
              </a:p>
            </p:txBody>
          </p:sp>
          <p:sp>
            <p:nvSpPr>
              <p:cNvPr id="35" name="Rettangolo 34">
                <a:extLst>
                  <a:ext uri="{FF2B5EF4-FFF2-40B4-BE49-F238E27FC236}">
                    <a16:creationId xmlns:a16="http://schemas.microsoft.com/office/drawing/2014/main" id="{F8971644-436F-6F24-529D-3A8DE050CCAE}"/>
                  </a:ext>
                </a:extLst>
              </p:cNvPr>
              <p:cNvSpPr/>
              <p:nvPr/>
            </p:nvSpPr>
            <p:spPr>
              <a:xfrm>
                <a:off x="1100676" y="4426198"/>
                <a:ext cx="1352360" cy="113265"/>
              </a:xfrm>
              <a:prstGeom prst="rect">
                <a:avLst/>
              </a:prstGeom>
              <a:solidFill>
                <a:srgbClr val="46566C"/>
              </a:solidFill>
              <a:ln w="19050" cap="rnd" cmpd="sng" algn="ctr">
                <a:solidFill>
                  <a:schemeClr val="accent1">
                    <a:lumMod val="75000"/>
                  </a:schemeClr>
                </a:solidFill>
                <a:prstDash val="solid"/>
              </a:ln>
              <a:effectLst/>
              <a:scene3d>
                <a:camera prst="obliqueTopLeft"/>
                <a:lightRig rig="brightRoom" dir="t"/>
              </a:scene3d>
              <a:sp3d extrusionH="88900"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9913" tIns="4978" rIns="19913" bIns="4978" numCol="1" spcCol="1270" rtlCol="0" anchor="ctr" anchorCtr="0">
                <a:noAutofit/>
                <a:flatTx/>
              </a:bodyPr>
              <a:lstStyle/>
              <a:p>
                <a:pPr algn="ctr" defTabSz="34848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600" dirty="0">
                    <a:solidFill>
                      <a:schemeClr val="bg1"/>
                    </a:solidFill>
                  </a:rPr>
                  <a:t>Silvana MELE</a:t>
                </a:r>
              </a:p>
            </p:txBody>
          </p:sp>
        </p:grpSp>
        <p:cxnSp>
          <p:nvCxnSpPr>
            <p:cNvPr id="38" name="Connettore diritto 37">
              <a:extLst>
                <a:ext uri="{FF2B5EF4-FFF2-40B4-BE49-F238E27FC236}">
                  <a16:creationId xmlns:a16="http://schemas.microsoft.com/office/drawing/2014/main" id="{C7AF06B3-5B1C-9A02-8D60-DA6883225877}"/>
                </a:ext>
              </a:extLst>
            </p:cNvPr>
            <p:cNvCxnSpPr>
              <a:cxnSpLocks/>
              <a:endCxn id="31" idx="1"/>
            </p:cNvCxnSpPr>
            <p:nvPr/>
          </p:nvCxnSpPr>
          <p:spPr>
            <a:xfrm>
              <a:off x="3318981" y="5394269"/>
              <a:ext cx="1020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ttore diritto 58">
              <a:extLst>
                <a:ext uri="{FF2B5EF4-FFF2-40B4-BE49-F238E27FC236}">
                  <a16:creationId xmlns:a16="http://schemas.microsoft.com/office/drawing/2014/main" id="{944F648D-E6F5-D646-B092-E375881BCE68}"/>
                </a:ext>
              </a:extLst>
            </p:cNvPr>
            <p:cNvCxnSpPr>
              <a:cxnSpLocks/>
              <a:endCxn id="34" idx="1"/>
            </p:cNvCxnSpPr>
            <p:nvPr/>
          </p:nvCxnSpPr>
          <p:spPr>
            <a:xfrm>
              <a:off x="3315812" y="6025378"/>
              <a:ext cx="98261" cy="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uppo 99">
            <a:extLst>
              <a:ext uri="{FF2B5EF4-FFF2-40B4-BE49-F238E27FC236}">
                <a16:creationId xmlns:a16="http://schemas.microsoft.com/office/drawing/2014/main" id="{8302759D-3046-E9C2-E227-099ACCE12913}"/>
              </a:ext>
            </a:extLst>
          </p:cNvPr>
          <p:cNvGrpSpPr/>
          <p:nvPr/>
        </p:nvGrpSpPr>
        <p:grpSpPr>
          <a:xfrm>
            <a:off x="4198832" y="2576274"/>
            <a:ext cx="74719" cy="1585892"/>
            <a:chOff x="4198832" y="2576274"/>
            <a:chExt cx="74719" cy="1585892"/>
          </a:xfrm>
        </p:grpSpPr>
        <p:cxnSp>
          <p:nvCxnSpPr>
            <p:cNvPr id="92" name="Connettore diritto 91">
              <a:extLst>
                <a:ext uri="{FF2B5EF4-FFF2-40B4-BE49-F238E27FC236}">
                  <a16:creationId xmlns:a16="http://schemas.microsoft.com/office/drawing/2014/main" id="{CF3F18D2-6791-8B64-02CF-8316E9EB5CB1}"/>
                </a:ext>
              </a:extLst>
            </p:cNvPr>
            <p:cNvCxnSpPr>
              <a:cxnSpLocks/>
              <a:stCxn id="180" idx="3"/>
            </p:cNvCxnSpPr>
            <p:nvPr/>
          </p:nvCxnSpPr>
          <p:spPr>
            <a:xfrm flipV="1">
              <a:off x="4198832" y="2576274"/>
              <a:ext cx="74719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ttore a gomito 93">
              <a:extLst>
                <a:ext uri="{FF2B5EF4-FFF2-40B4-BE49-F238E27FC236}">
                  <a16:creationId xmlns:a16="http://schemas.microsoft.com/office/drawing/2014/main" id="{74766548-66A7-DF6B-F6B0-0004DD7EF99F}"/>
                </a:ext>
              </a:extLst>
            </p:cNvPr>
            <p:cNvCxnSpPr>
              <a:endCxn id="187" idx="3"/>
            </p:cNvCxnSpPr>
            <p:nvPr/>
          </p:nvCxnSpPr>
          <p:spPr>
            <a:xfrm rot="5400000">
              <a:off x="3853583" y="2932386"/>
              <a:ext cx="776079" cy="6385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a gomito 96">
              <a:extLst>
                <a:ext uri="{FF2B5EF4-FFF2-40B4-BE49-F238E27FC236}">
                  <a16:creationId xmlns:a16="http://schemas.microsoft.com/office/drawing/2014/main" id="{70D668A7-556E-94A5-5761-5767AD527448}"/>
                </a:ext>
              </a:extLst>
            </p:cNvPr>
            <p:cNvCxnSpPr>
              <a:cxnSpLocks/>
              <a:endCxn id="248" idx="3"/>
            </p:cNvCxnSpPr>
            <p:nvPr/>
          </p:nvCxnSpPr>
          <p:spPr>
            <a:xfrm rot="5400000">
              <a:off x="3840789" y="3729404"/>
              <a:ext cx="812540" cy="529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Connettore a gomito 124">
            <a:extLst>
              <a:ext uri="{FF2B5EF4-FFF2-40B4-BE49-F238E27FC236}">
                <a16:creationId xmlns:a16="http://schemas.microsoft.com/office/drawing/2014/main" id="{BFB04DD6-B7E4-BCA8-D1AE-A6BE0B5E9CB0}"/>
              </a:ext>
            </a:extLst>
          </p:cNvPr>
          <p:cNvCxnSpPr>
            <a:stCxn id="191" idx="3"/>
            <a:endCxn id="194" idx="3"/>
          </p:cNvCxnSpPr>
          <p:nvPr/>
        </p:nvCxnSpPr>
        <p:spPr>
          <a:xfrm>
            <a:off x="5235378" y="2576273"/>
            <a:ext cx="17929" cy="691098"/>
          </a:xfrm>
          <a:prstGeom prst="bentConnector3">
            <a:avLst>
              <a:gd name="adj1" fmla="val 4143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ttore a gomito 128">
            <a:extLst>
              <a:ext uri="{FF2B5EF4-FFF2-40B4-BE49-F238E27FC236}">
                <a16:creationId xmlns:a16="http://schemas.microsoft.com/office/drawing/2014/main" id="{68BCF2D9-977D-08A7-4A5D-7931B782788F}"/>
              </a:ext>
            </a:extLst>
          </p:cNvPr>
          <p:cNvCxnSpPr>
            <a:cxnSpLocks/>
            <a:endCxn id="197" idx="3"/>
          </p:cNvCxnSpPr>
          <p:nvPr/>
        </p:nvCxnSpPr>
        <p:spPr>
          <a:xfrm rot="5400000">
            <a:off x="4876055" y="3639645"/>
            <a:ext cx="806405" cy="6186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D006819E-BBDE-FB3B-0EED-85EE90C6A804}"/>
              </a:ext>
            </a:extLst>
          </p:cNvPr>
          <p:cNvGrpSpPr/>
          <p:nvPr/>
        </p:nvGrpSpPr>
        <p:grpSpPr>
          <a:xfrm>
            <a:off x="6269351" y="2576273"/>
            <a:ext cx="97859" cy="1404385"/>
            <a:chOff x="6269351" y="2576273"/>
            <a:chExt cx="97859" cy="1404385"/>
          </a:xfrm>
        </p:grpSpPr>
        <p:cxnSp>
          <p:nvCxnSpPr>
            <p:cNvPr id="10" name="Connettore a gomito 9">
              <a:extLst>
                <a:ext uri="{FF2B5EF4-FFF2-40B4-BE49-F238E27FC236}">
                  <a16:creationId xmlns:a16="http://schemas.microsoft.com/office/drawing/2014/main" id="{CFBCB3C8-1424-AD5E-AF9D-2B8BAE9E968A}"/>
                </a:ext>
              </a:extLst>
            </p:cNvPr>
            <p:cNvCxnSpPr/>
            <p:nvPr/>
          </p:nvCxnSpPr>
          <p:spPr>
            <a:xfrm>
              <a:off x="6269351" y="2576273"/>
              <a:ext cx="17929" cy="691098"/>
            </a:xfrm>
            <a:prstGeom prst="bentConnector3">
              <a:avLst>
                <a:gd name="adj1" fmla="val 54714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a gomito 10">
              <a:extLst>
                <a:ext uri="{FF2B5EF4-FFF2-40B4-BE49-F238E27FC236}">
                  <a16:creationId xmlns:a16="http://schemas.microsoft.com/office/drawing/2014/main" id="{EAAB4371-85B0-AB50-BC70-667F828A57AA}"/>
                </a:ext>
              </a:extLst>
            </p:cNvPr>
            <p:cNvCxnSpPr>
              <a:cxnSpLocks/>
              <a:endCxn id="211" idx="3"/>
            </p:cNvCxnSpPr>
            <p:nvPr/>
          </p:nvCxnSpPr>
          <p:spPr>
            <a:xfrm rot="5400000">
              <a:off x="5970842" y="3584289"/>
              <a:ext cx="713284" cy="7945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A2E6DA1F-EDE7-6EA7-1B1D-EA537E2ECD6E}"/>
              </a:ext>
            </a:extLst>
          </p:cNvPr>
          <p:cNvGrpSpPr/>
          <p:nvPr/>
        </p:nvGrpSpPr>
        <p:grpSpPr>
          <a:xfrm>
            <a:off x="7341243" y="2576273"/>
            <a:ext cx="79847" cy="1404385"/>
            <a:chOff x="6269351" y="2576273"/>
            <a:chExt cx="97859" cy="1404385"/>
          </a:xfrm>
        </p:grpSpPr>
        <p:cxnSp>
          <p:nvCxnSpPr>
            <p:cNvPr id="42" name="Connettore a gomito 41">
              <a:extLst>
                <a:ext uri="{FF2B5EF4-FFF2-40B4-BE49-F238E27FC236}">
                  <a16:creationId xmlns:a16="http://schemas.microsoft.com/office/drawing/2014/main" id="{0CDCF8D6-925C-CA95-1DB0-E1AC1729F6CC}"/>
                </a:ext>
              </a:extLst>
            </p:cNvPr>
            <p:cNvCxnSpPr/>
            <p:nvPr/>
          </p:nvCxnSpPr>
          <p:spPr>
            <a:xfrm>
              <a:off x="6269351" y="2576273"/>
              <a:ext cx="17929" cy="691098"/>
            </a:xfrm>
            <a:prstGeom prst="bentConnector3">
              <a:avLst>
                <a:gd name="adj1" fmla="val 54714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a gomito 42">
              <a:extLst>
                <a:ext uri="{FF2B5EF4-FFF2-40B4-BE49-F238E27FC236}">
                  <a16:creationId xmlns:a16="http://schemas.microsoft.com/office/drawing/2014/main" id="{630727FA-9A11-282C-17B1-5CDB8283D5F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970842" y="3584289"/>
              <a:ext cx="713284" cy="7945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35E27847-236C-2BDE-3F3A-B8D14A8CF58A}"/>
              </a:ext>
            </a:extLst>
          </p:cNvPr>
          <p:cNvCxnSpPr>
            <a:cxnSpLocks/>
            <a:stCxn id="45" idx="3"/>
            <a:endCxn id="69" idx="3"/>
          </p:cNvCxnSpPr>
          <p:nvPr/>
        </p:nvCxnSpPr>
        <p:spPr>
          <a:xfrm flipH="1">
            <a:off x="8339556" y="2588338"/>
            <a:ext cx="6213" cy="775271"/>
          </a:xfrm>
          <a:prstGeom prst="bentConnector3">
            <a:avLst>
              <a:gd name="adj1" fmla="val -15330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a gomito 54">
            <a:extLst>
              <a:ext uri="{FF2B5EF4-FFF2-40B4-BE49-F238E27FC236}">
                <a16:creationId xmlns:a16="http://schemas.microsoft.com/office/drawing/2014/main" id="{5DD886A5-07C6-7B73-979D-AB745DD2C5AE}"/>
              </a:ext>
            </a:extLst>
          </p:cNvPr>
          <p:cNvCxnSpPr>
            <a:cxnSpLocks/>
            <a:endCxn id="72" idx="3"/>
          </p:cNvCxnSpPr>
          <p:nvPr/>
        </p:nvCxnSpPr>
        <p:spPr>
          <a:xfrm rot="5400000">
            <a:off x="8001593" y="3688736"/>
            <a:ext cx="775268" cy="9984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uppo 89">
            <a:extLst>
              <a:ext uri="{FF2B5EF4-FFF2-40B4-BE49-F238E27FC236}">
                <a16:creationId xmlns:a16="http://schemas.microsoft.com/office/drawing/2014/main" id="{B1BECBA8-AD79-5977-CCFD-CB1E273F3D96}"/>
              </a:ext>
            </a:extLst>
          </p:cNvPr>
          <p:cNvGrpSpPr/>
          <p:nvPr/>
        </p:nvGrpSpPr>
        <p:grpSpPr>
          <a:xfrm>
            <a:off x="2108199" y="2555634"/>
            <a:ext cx="97859" cy="1404385"/>
            <a:chOff x="6269351" y="2576273"/>
            <a:chExt cx="97859" cy="1404385"/>
          </a:xfrm>
        </p:grpSpPr>
        <p:cxnSp>
          <p:nvCxnSpPr>
            <p:cNvPr id="93" name="Connettore a gomito 92">
              <a:extLst>
                <a:ext uri="{FF2B5EF4-FFF2-40B4-BE49-F238E27FC236}">
                  <a16:creationId xmlns:a16="http://schemas.microsoft.com/office/drawing/2014/main" id="{504E573E-A6D6-FA49-D94D-A04446771B0A}"/>
                </a:ext>
              </a:extLst>
            </p:cNvPr>
            <p:cNvCxnSpPr/>
            <p:nvPr/>
          </p:nvCxnSpPr>
          <p:spPr>
            <a:xfrm>
              <a:off x="6269351" y="2576273"/>
              <a:ext cx="17929" cy="691098"/>
            </a:xfrm>
            <a:prstGeom prst="bentConnector3">
              <a:avLst>
                <a:gd name="adj1" fmla="val 54714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ttore a gomito 95">
              <a:extLst>
                <a:ext uri="{FF2B5EF4-FFF2-40B4-BE49-F238E27FC236}">
                  <a16:creationId xmlns:a16="http://schemas.microsoft.com/office/drawing/2014/main" id="{4C53FF45-65FB-3442-23C6-984A3DF4557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970842" y="3584289"/>
              <a:ext cx="713284" cy="7945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9F7C1D90-73BB-3E6F-CD83-551DA1D8C4B1}"/>
              </a:ext>
            </a:extLst>
          </p:cNvPr>
          <p:cNvCxnSpPr>
            <a:cxnSpLocks/>
            <a:stCxn id="163" idx="3"/>
          </p:cNvCxnSpPr>
          <p:nvPr/>
        </p:nvCxnSpPr>
        <p:spPr>
          <a:xfrm>
            <a:off x="3157341" y="2573967"/>
            <a:ext cx="763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ttore diritto 104">
            <a:extLst>
              <a:ext uri="{FF2B5EF4-FFF2-40B4-BE49-F238E27FC236}">
                <a16:creationId xmlns:a16="http://schemas.microsoft.com/office/drawing/2014/main" id="{50D14193-98B5-31F6-803F-032F08E92EB4}"/>
              </a:ext>
            </a:extLst>
          </p:cNvPr>
          <p:cNvCxnSpPr>
            <a:cxnSpLocks/>
          </p:cNvCxnSpPr>
          <p:nvPr/>
        </p:nvCxnSpPr>
        <p:spPr>
          <a:xfrm>
            <a:off x="3233736" y="2573967"/>
            <a:ext cx="0" cy="753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diritto 106">
            <a:extLst>
              <a:ext uri="{FF2B5EF4-FFF2-40B4-BE49-F238E27FC236}">
                <a16:creationId xmlns:a16="http://schemas.microsoft.com/office/drawing/2014/main" id="{7F3E14FD-6368-B226-AD68-E67C916F56F0}"/>
              </a:ext>
            </a:extLst>
          </p:cNvPr>
          <p:cNvCxnSpPr>
            <a:cxnSpLocks/>
            <a:endCxn id="166" idx="3"/>
          </p:cNvCxnSpPr>
          <p:nvPr/>
        </p:nvCxnSpPr>
        <p:spPr>
          <a:xfrm flipH="1">
            <a:off x="3147630" y="3326998"/>
            <a:ext cx="86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ttore diritto 112">
            <a:extLst>
              <a:ext uri="{FF2B5EF4-FFF2-40B4-BE49-F238E27FC236}">
                <a16:creationId xmlns:a16="http://schemas.microsoft.com/office/drawing/2014/main" id="{A36AAD1E-298E-93FB-4E54-60CC0845AA8E}"/>
              </a:ext>
            </a:extLst>
          </p:cNvPr>
          <p:cNvCxnSpPr>
            <a:cxnSpLocks/>
          </p:cNvCxnSpPr>
          <p:nvPr/>
        </p:nvCxnSpPr>
        <p:spPr>
          <a:xfrm flipH="1">
            <a:off x="3224212" y="3326998"/>
            <a:ext cx="9524" cy="69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ttore diritto 114">
            <a:extLst>
              <a:ext uri="{FF2B5EF4-FFF2-40B4-BE49-F238E27FC236}">
                <a16:creationId xmlns:a16="http://schemas.microsoft.com/office/drawing/2014/main" id="{3E7CF2A1-EB10-E1C8-6717-010C3BE2DB23}"/>
              </a:ext>
            </a:extLst>
          </p:cNvPr>
          <p:cNvCxnSpPr>
            <a:cxnSpLocks/>
            <a:endCxn id="173" idx="3"/>
          </p:cNvCxnSpPr>
          <p:nvPr/>
        </p:nvCxnSpPr>
        <p:spPr>
          <a:xfrm flipH="1">
            <a:off x="3153930" y="4024012"/>
            <a:ext cx="702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ttore diritto 117">
            <a:extLst>
              <a:ext uri="{FF2B5EF4-FFF2-40B4-BE49-F238E27FC236}">
                <a16:creationId xmlns:a16="http://schemas.microsoft.com/office/drawing/2014/main" id="{24E1AAB7-AE2F-F72C-3AC7-3F6E7247E752}"/>
              </a:ext>
            </a:extLst>
          </p:cNvPr>
          <p:cNvCxnSpPr>
            <a:cxnSpLocks/>
          </p:cNvCxnSpPr>
          <p:nvPr/>
        </p:nvCxnSpPr>
        <p:spPr>
          <a:xfrm>
            <a:off x="3224211" y="4019347"/>
            <a:ext cx="0" cy="700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ttore diritto 119">
            <a:extLst>
              <a:ext uri="{FF2B5EF4-FFF2-40B4-BE49-F238E27FC236}">
                <a16:creationId xmlns:a16="http://schemas.microsoft.com/office/drawing/2014/main" id="{2728E1AE-221E-66D7-D8BF-D83F1AB6563E}"/>
              </a:ext>
            </a:extLst>
          </p:cNvPr>
          <p:cNvCxnSpPr>
            <a:cxnSpLocks/>
            <a:endCxn id="177" idx="3"/>
          </p:cNvCxnSpPr>
          <p:nvPr/>
        </p:nvCxnSpPr>
        <p:spPr>
          <a:xfrm flipH="1">
            <a:off x="3154718" y="4719834"/>
            <a:ext cx="694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nettore diritto 188">
            <a:extLst>
              <a:ext uri="{FF2B5EF4-FFF2-40B4-BE49-F238E27FC236}">
                <a16:creationId xmlns:a16="http://schemas.microsoft.com/office/drawing/2014/main" id="{95D6C8E0-0666-FCE4-FB49-D92D11AFA1AA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1067269" y="2573967"/>
            <a:ext cx="1090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nettore diritto 206">
            <a:extLst>
              <a:ext uri="{FF2B5EF4-FFF2-40B4-BE49-F238E27FC236}">
                <a16:creationId xmlns:a16="http://schemas.microsoft.com/office/drawing/2014/main" id="{83C787A6-9D3E-E12E-FBFC-58E5C78F3BCD}"/>
              </a:ext>
            </a:extLst>
          </p:cNvPr>
          <p:cNvCxnSpPr>
            <a:cxnSpLocks/>
          </p:cNvCxnSpPr>
          <p:nvPr/>
        </p:nvCxnSpPr>
        <p:spPr>
          <a:xfrm>
            <a:off x="1176337" y="2569302"/>
            <a:ext cx="0" cy="753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8F843274-E171-21C1-6DF3-71015D830D86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1087611" y="3329101"/>
            <a:ext cx="88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ttore diritto 208">
            <a:extLst>
              <a:ext uri="{FF2B5EF4-FFF2-40B4-BE49-F238E27FC236}">
                <a16:creationId xmlns:a16="http://schemas.microsoft.com/office/drawing/2014/main" id="{89F5AF6A-24CB-EE88-4B4E-591C9B212BD0}"/>
              </a:ext>
            </a:extLst>
          </p:cNvPr>
          <p:cNvCxnSpPr>
            <a:cxnSpLocks/>
          </p:cNvCxnSpPr>
          <p:nvPr/>
        </p:nvCxnSpPr>
        <p:spPr>
          <a:xfrm flipH="1">
            <a:off x="1166813" y="3322333"/>
            <a:ext cx="9524" cy="69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onnettore diritto 227">
            <a:extLst>
              <a:ext uri="{FF2B5EF4-FFF2-40B4-BE49-F238E27FC236}">
                <a16:creationId xmlns:a16="http://schemas.microsoft.com/office/drawing/2014/main" id="{1ADF6058-C4D8-59DD-CF7C-AB44C4CEA78F}"/>
              </a:ext>
            </a:extLst>
          </p:cNvPr>
          <p:cNvCxnSpPr>
            <a:cxnSpLocks/>
            <a:endCxn id="134" idx="3"/>
          </p:cNvCxnSpPr>
          <p:nvPr/>
        </p:nvCxnSpPr>
        <p:spPr>
          <a:xfrm flipH="1">
            <a:off x="1085433" y="4106883"/>
            <a:ext cx="81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Connettore diritto 228">
            <a:extLst>
              <a:ext uri="{FF2B5EF4-FFF2-40B4-BE49-F238E27FC236}">
                <a16:creationId xmlns:a16="http://schemas.microsoft.com/office/drawing/2014/main" id="{51364880-BF4C-6B5D-7F95-50281959AF0A}"/>
              </a:ext>
            </a:extLst>
          </p:cNvPr>
          <p:cNvCxnSpPr>
            <a:cxnSpLocks/>
          </p:cNvCxnSpPr>
          <p:nvPr/>
        </p:nvCxnSpPr>
        <p:spPr>
          <a:xfrm>
            <a:off x="1166812" y="4014682"/>
            <a:ext cx="0" cy="895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ttore diritto 249">
            <a:extLst>
              <a:ext uri="{FF2B5EF4-FFF2-40B4-BE49-F238E27FC236}">
                <a16:creationId xmlns:a16="http://schemas.microsoft.com/office/drawing/2014/main" id="{BB19D1A6-0578-88D3-DAE9-A9CA1005226E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1098861" y="4909973"/>
            <a:ext cx="67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nettore diritto 261">
            <a:extLst>
              <a:ext uri="{FF2B5EF4-FFF2-40B4-BE49-F238E27FC236}">
                <a16:creationId xmlns:a16="http://schemas.microsoft.com/office/drawing/2014/main" id="{5C5D4B47-2F04-265D-E715-6092DBD11D0E}"/>
              </a:ext>
            </a:extLst>
          </p:cNvPr>
          <p:cNvCxnSpPr>
            <a:cxnSpLocks/>
            <a:stCxn id="231" idx="3"/>
          </p:cNvCxnSpPr>
          <p:nvPr/>
        </p:nvCxnSpPr>
        <p:spPr>
          <a:xfrm>
            <a:off x="5868645" y="4930272"/>
            <a:ext cx="82891" cy="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ttore diritto 262">
            <a:extLst>
              <a:ext uri="{FF2B5EF4-FFF2-40B4-BE49-F238E27FC236}">
                <a16:creationId xmlns:a16="http://schemas.microsoft.com/office/drawing/2014/main" id="{B0728E0F-B22E-6C2C-DBEB-B58731B90665}"/>
              </a:ext>
            </a:extLst>
          </p:cNvPr>
          <p:cNvCxnSpPr>
            <a:cxnSpLocks/>
          </p:cNvCxnSpPr>
          <p:nvPr/>
        </p:nvCxnSpPr>
        <p:spPr>
          <a:xfrm>
            <a:off x="5951536" y="4930272"/>
            <a:ext cx="0" cy="714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ttore diritto 263">
            <a:extLst>
              <a:ext uri="{FF2B5EF4-FFF2-40B4-BE49-F238E27FC236}">
                <a16:creationId xmlns:a16="http://schemas.microsoft.com/office/drawing/2014/main" id="{9155E131-8BE6-A32C-A519-7FB3C02ECAE0}"/>
              </a:ext>
            </a:extLst>
          </p:cNvPr>
          <p:cNvCxnSpPr>
            <a:cxnSpLocks/>
            <a:endCxn id="234" idx="3"/>
          </p:cNvCxnSpPr>
          <p:nvPr/>
        </p:nvCxnSpPr>
        <p:spPr>
          <a:xfrm flipH="1">
            <a:off x="5877814" y="5627615"/>
            <a:ext cx="737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nettore diritto 264">
            <a:extLst>
              <a:ext uri="{FF2B5EF4-FFF2-40B4-BE49-F238E27FC236}">
                <a16:creationId xmlns:a16="http://schemas.microsoft.com/office/drawing/2014/main" id="{18F8E26B-6D06-27D1-11F6-B25C1F11233D}"/>
              </a:ext>
            </a:extLst>
          </p:cNvPr>
          <p:cNvCxnSpPr>
            <a:cxnSpLocks/>
          </p:cNvCxnSpPr>
          <p:nvPr/>
        </p:nvCxnSpPr>
        <p:spPr>
          <a:xfrm flipH="1">
            <a:off x="5942012" y="5644748"/>
            <a:ext cx="9524" cy="69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nettore diritto 265">
            <a:extLst>
              <a:ext uri="{FF2B5EF4-FFF2-40B4-BE49-F238E27FC236}">
                <a16:creationId xmlns:a16="http://schemas.microsoft.com/office/drawing/2014/main" id="{62FEABD6-BC8F-CC03-3748-F2E4DD64F06E}"/>
              </a:ext>
            </a:extLst>
          </p:cNvPr>
          <p:cNvCxnSpPr>
            <a:cxnSpLocks/>
            <a:endCxn id="238" idx="3"/>
          </p:cNvCxnSpPr>
          <p:nvPr/>
        </p:nvCxnSpPr>
        <p:spPr>
          <a:xfrm flipH="1">
            <a:off x="5874980" y="6289980"/>
            <a:ext cx="670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ttore diritto 266">
            <a:extLst>
              <a:ext uri="{FF2B5EF4-FFF2-40B4-BE49-F238E27FC236}">
                <a16:creationId xmlns:a16="http://schemas.microsoft.com/office/drawing/2014/main" id="{65C94713-7C15-0106-B9E4-952B0E2E2008}"/>
              </a:ext>
            </a:extLst>
          </p:cNvPr>
          <p:cNvCxnSpPr>
            <a:cxnSpLocks/>
          </p:cNvCxnSpPr>
          <p:nvPr/>
        </p:nvCxnSpPr>
        <p:spPr>
          <a:xfrm>
            <a:off x="5942011" y="6337097"/>
            <a:ext cx="0" cy="578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ttore diritto 267">
            <a:extLst>
              <a:ext uri="{FF2B5EF4-FFF2-40B4-BE49-F238E27FC236}">
                <a16:creationId xmlns:a16="http://schemas.microsoft.com/office/drawing/2014/main" id="{BD568EDA-2D40-5D59-BDCC-34466AC572BA}"/>
              </a:ext>
            </a:extLst>
          </p:cNvPr>
          <p:cNvCxnSpPr>
            <a:cxnSpLocks/>
          </p:cNvCxnSpPr>
          <p:nvPr/>
        </p:nvCxnSpPr>
        <p:spPr>
          <a:xfrm flipH="1">
            <a:off x="5875141" y="6913759"/>
            <a:ext cx="694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nettore a gomito 279">
            <a:extLst>
              <a:ext uri="{FF2B5EF4-FFF2-40B4-BE49-F238E27FC236}">
                <a16:creationId xmlns:a16="http://schemas.microsoft.com/office/drawing/2014/main" id="{BD2057E4-5D64-3DB0-5E80-C16AC2E37469}"/>
              </a:ext>
            </a:extLst>
          </p:cNvPr>
          <p:cNvCxnSpPr>
            <a:stCxn id="48" idx="1"/>
            <a:endCxn id="231" idx="1"/>
          </p:cNvCxnSpPr>
          <p:nvPr/>
        </p:nvCxnSpPr>
        <p:spPr>
          <a:xfrm rot="10800000" flipH="1" flipV="1">
            <a:off x="4818716" y="1576432"/>
            <a:ext cx="56228" cy="3353840"/>
          </a:xfrm>
          <a:prstGeom prst="bentConnector3">
            <a:avLst>
              <a:gd name="adj1" fmla="val -846998"/>
            </a:avLst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AED9B-44B0-3184-C26D-542D6598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C628FEFA-DE58-4DC7-77E1-23BC49229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210260"/>
            <a:ext cx="10620375" cy="749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94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gramma con codifica a colori.potx" id="{01EFE2C4-59ED-47E1-97E3-4D288D9EEEC2}" vid="{BD6F439D-FC3B-4832-9CC1-3DEDE3F37AA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29D47E-B95A-4B0E-A9AB-A63E4C038A2C}">
  <ds:schemaRefs>
    <ds:schemaRef ds:uri="http://schemas.openxmlformats.org/package/2006/metadata/core-properties"/>
    <ds:schemaRef ds:uri="http://purl.org/dc/elements/1.1/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Words>523</Words>
  <Application>Microsoft Office PowerPoint</Application>
  <PresentationFormat>Personalizzato</PresentationFormat>
  <Paragraphs>87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ORGANIGRAMMA Dipartimento della Funzione Pubblica (DM 28 gennaio 2026)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Treglia Nicola</dc:creator>
  <cp:lastModifiedBy>Maceroni Pierluca</cp:lastModifiedBy>
  <cp:revision>10</cp:revision>
  <cp:lastPrinted>2026-05-26T12:12:50Z</cp:lastPrinted>
  <dcterms:created xsi:type="dcterms:W3CDTF">2018-09-25T14:55:41Z</dcterms:created>
  <dcterms:modified xsi:type="dcterms:W3CDTF">2026-07-02T14:35:19Z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5097a60d-5525-435b-8989-8eb48ac0c8cd_Enabled">
    <vt:lpwstr>true</vt:lpwstr>
  </property>
  <property fmtid="{D5CDD505-2E9C-101B-9397-08002B2CF9AE}" pid="4" name="MSIP_Label_5097a60d-5525-435b-8989-8eb48ac0c8cd_SetDate">
    <vt:lpwstr>2025-10-02T14:15:45Z</vt:lpwstr>
  </property>
  <property fmtid="{D5CDD505-2E9C-101B-9397-08002B2CF9AE}" pid="5" name="MSIP_Label_5097a60d-5525-435b-8989-8eb48ac0c8cd_Method">
    <vt:lpwstr>Standard</vt:lpwstr>
  </property>
  <property fmtid="{D5CDD505-2E9C-101B-9397-08002B2CF9AE}" pid="6" name="MSIP_Label_5097a60d-5525-435b-8989-8eb48ac0c8cd_Name">
    <vt:lpwstr>defa4170-0d19-0005-0004-bc88714345d2</vt:lpwstr>
  </property>
  <property fmtid="{D5CDD505-2E9C-101B-9397-08002B2CF9AE}" pid="7" name="MSIP_Label_5097a60d-5525-435b-8989-8eb48ac0c8cd_SiteId">
    <vt:lpwstr>3e90938b-8b27-4762-b4e8-006a8127a119</vt:lpwstr>
  </property>
  <property fmtid="{D5CDD505-2E9C-101B-9397-08002B2CF9AE}" pid="8" name="MSIP_Label_5097a60d-5525-435b-8989-8eb48ac0c8cd_ActionId">
    <vt:lpwstr>feaa7f1c-d6d4-4907-923a-c2e33b1cfd7e</vt:lpwstr>
  </property>
  <property fmtid="{D5CDD505-2E9C-101B-9397-08002B2CF9AE}" pid="9" name="MSIP_Label_5097a60d-5525-435b-8989-8eb48ac0c8cd_ContentBits">
    <vt:lpwstr>0</vt:lpwstr>
  </property>
  <property fmtid="{D5CDD505-2E9C-101B-9397-08002B2CF9AE}" pid="10" name="MSIP_Label_5097a60d-5525-435b-8989-8eb48ac0c8cd_Tag">
    <vt:lpwstr>10, 3, 0, 1</vt:lpwstr>
  </property>
</Properties>
</file>